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4" r:id="rId6"/>
    <p:sldId id="266" r:id="rId7"/>
    <p:sldId id="262" r:id="rId8"/>
    <p:sldId id="260" r:id="rId9"/>
    <p:sldId id="261" r:id="rId10"/>
    <p:sldId id="274" r:id="rId11"/>
    <p:sldId id="268" r:id="rId12"/>
    <p:sldId id="280" r:id="rId13"/>
    <p:sldId id="269" r:id="rId14"/>
    <p:sldId id="275" r:id="rId15"/>
    <p:sldId id="270" r:id="rId16"/>
    <p:sldId id="271" r:id="rId17"/>
    <p:sldId id="273" r:id="rId18"/>
    <p:sldId id="272" r:id="rId19"/>
    <p:sldId id="276" r:id="rId20"/>
    <p:sldId id="277" r:id="rId21"/>
    <p:sldId id="278" r:id="rId22"/>
    <p:sldId id="279" r:id="rId23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8A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83"/>
    <p:restoredTop sz="96281"/>
  </p:normalViewPr>
  <p:slideViewPr>
    <p:cSldViewPr snapToGrid="0">
      <p:cViewPr varScale="1">
        <p:scale>
          <a:sx n="131" d="100"/>
          <a:sy n="131" d="100"/>
        </p:scale>
        <p:origin x="14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37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5FCCECB5-F3FD-5648-3E72-07B4F7AD81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2EEB695-7008-7800-6106-79CD09C680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B035AD2-36E6-0301-ECAD-ECC9C779A7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F45FF-7C1E-EB48-95C2-8F85204A92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8278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917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0255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8470AEBE-93F9-3880-F422-1CDC0B27FE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8466" r="2790"/>
          <a:stretch/>
        </p:blipFill>
        <p:spPr>
          <a:xfrm>
            <a:off x="0" y="0"/>
            <a:ext cx="0" cy="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3B78534-83AD-4B01-4821-406A5C08802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" y="-102120"/>
            <a:ext cx="9305973" cy="126226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711071A-81CD-AFAA-0BCA-3666D45EF58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009316" y="6286345"/>
            <a:ext cx="1946051" cy="39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77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vistascca.unam.mx/rica/index.php/rica/about/submissions" TargetMode="External"/><Relationship Id="rId2" Type="http://schemas.openxmlformats.org/officeDocument/2006/relationships/hyperlink" Target="https://www.revistascca.unam.mx/at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113A9C-8BE6-E955-14DD-98658A4985FE}"/>
              </a:ext>
            </a:extLst>
          </p:cNvPr>
          <p:cNvSpPr txBox="1">
            <a:spLocks/>
          </p:cNvSpPr>
          <p:nvPr/>
        </p:nvSpPr>
        <p:spPr>
          <a:xfrm>
            <a:off x="863576" y="1611455"/>
            <a:ext cx="7499564" cy="258116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 err="1">
                <a:solidFill>
                  <a:srgbClr val="0F8A92"/>
                </a:solidFill>
              </a:rPr>
              <a:t>Tips</a:t>
            </a:r>
            <a:r>
              <a:rPr lang="es-ES" dirty="0">
                <a:solidFill>
                  <a:srgbClr val="0F8A92"/>
                </a:solidFill>
              </a:rPr>
              <a:t> para someter artículos en revistas científicas: el caso de las revistas del </a:t>
            </a:r>
            <a:r>
              <a:rPr lang="es-ES" dirty="0" err="1">
                <a:solidFill>
                  <a:srgbClr val="0F8A92"/>
                </a:solidFill>
              </a:rPr>
              <a:t>ICAyCC</a:t>
            </a:r>
            <a:endParaRPr lang="es-ES" dirty="0">
              <a:solidFill>
                <a:srgbClr val="0F8A92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E471AA6-4B66-C4E6-34E0-AF7DE278AF64}"/>
              </a:ext>
            </a:extLst>
          </p:cNvPr>
          <p:cNvSpPr txBox="1">
            <a:spLocks/>
          </p:cNvSpPr>
          <p:nvPr/>
        </p:nvSpPr>
        <p:spPr>
          <a:xfrm>
            <a:off x="1836771" y="4524090"/>
            <a:ext cx="5371427" cy="119577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Irene Romero Nájera</a:t>
            </a:r>
          </a:p>
          <a:p>
            <a:pPr marL="0" indent="0" algn="ctr">
              <a:buNone/>
            </a:pPr>
            <a:r>
              <a:rPr lang="es-ES" dirty="0" err="1">
                <a:solidFill>
                  <a:schemeClr val="accent2">
                    <a:lumMod val="75000"/>
                  </a:schemeClr>
                </a:solidFill>
              </a:rPr>
              <a:t>irene.romero@atmosfera.unam.mx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598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DAF1B3-585C-9E23-9DA1-D5EFDE3D3542}"/>
              </a:ext>
            </a:extLst>
          </p:cNvPr>
          <p:cNvSpPr txBox="1">
            <a:spLocks/>
          </p:cNvSpPr>
          <p:nvPr/>
        </p:nvSpPr>
        <p:spPr>
          <a:xfrm>
            <a:off x="822960" y="1490596"/>
            <a:ext cx="749808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Registro-</a:t>
            </a:r>
            <a:r>
              <a:rPr lang="es-ES" dirty="0" err="1">
                <a:solidFill>
                  <a:schemeClr val="accent2">
                    <a:lumMod val="75000"/>
                  </a:schemeClr>
                </a:solidFill>
              </a:rPr>
              <a:t>Register</a:t>
            </a:r>
            <a:endParaRPr lang="es-E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D00607E-777B-F81F-06C0-6A5E7A9C7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17" y="2433379"/>
            <a:ext cx="6721813" cy="122064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CB39934-54B7-328E-28FF-9702FB6DB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084" y="4442041"/>
            <a:ext cx="7081627" cy="11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77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DAF1B3-585C-9E23-9DA1-D5EFDE3D3542}"/>
              </a:ext>
            </a:extLst>
          </p:cNvPr>
          <p:cNvSpPr txBox="1">
            <a:spLocks/>
          </p:cNvSpPr>
          <p:nvPr/>
        </p:nvSpPr>
        <p:spPr>
          <a:xfrm>
            <a:off x="822960" y="1490596"/>
            <a:ext cx="749808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Envíos-</a:t>
            </a:r>
            <a:r>
              <a:rPr lang="es-ES" dirty="0" err="1">
                <a:solidFill>
                  <a:schemeClr val="accent2">
                    <a:lumMod val="75000"/>
                  </a:schemeClr>
                </a:solidFill>
              </a:rPr>
              <a:t>Submissions</a:t>
            </a:r>
            <a:endParaRPr lang="es-E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BE4E4B-957B-EA65-C3E3-8D0AB20440B1}"/>
              </a:ext>
            </a:extLst>
          </p:cNvPr>
          <p:cNvSpPr txBox="1">
            <a:spLocks/>
          </p:cNvSpPr>
          <p:nvPr/>
        </p:nvSpPr>
        <p:spPr>
          <a:xfrm>
            <a:off x="910314" y="2684498"/>
            <a:ext cx="7498080" cy="36300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rgbClr val="0F8A92"/>
                </a:solidFill>
              </a:rPr>
              <a:t>Lista de comprobación: </a:t>
            </a:r>
            <a:r>
              <a:rPr lang="es-ES_tradnl" dirty="0"/>
              <a:t>Revisar todos los puntos de la lista y dar clic en las casillas de verificación</a:t>
            </a:r>
          </a:p>
          <a:p>
            <a:endParaRPr lang="es-ES" dirty="0"/>
          </a:p>
          <a:p>
            <a:r>
              <a:rPr lang="es-ES" dirty="0">
                <a:solidFill>
                  <a:srgbClr val="0F8A92"/>
                </a:solidFill>
              </a:rPr>
              <a:t>Sugerencia de revisores: </a:t>
            </a:r>
            <a:r>
              <a:rPr lang="es-ES_tradnl" dirty="0"/>
              <a:t>Investigadores del área que no tengan relación con los autores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8258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DAF1B3-585C-9E23-9DA1-D5EFDE3D3542}"/>
              </a:ext>
            </a:extLst>
          </p:cNvPr>
          <p:cNvSpPr txBox="1">
            <a:spLocks/>
          </p:cNvSpPr>
          <p:nvPr/>
        </p:nvSpPr>
        <p:spPr>
          <a:xfrm>
            <a:off x="745136" y="1159852"/>
            <a:ext cx="749808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Lista de comprobación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A0AE3EB-5FFF-5AF7-748D-26AB4E986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214" y="2101171"/>
            <a:ext cx="3240092" cy="442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527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DAF1B3-585C-9E23-9DA1-D5EFDE3D3542}"/>
              </a:ext>
            </a:extLst>
          </p:cNvPr>
          <p:cNvSpPr txBox="1">
            <a:spLocks/>
          </p:cNvSpPr>
          <p:nvPr/>
        </p:nvSpPr>
        <p:spPr>
          <a:xfrm>
            <a:off x="822960" y="1490596"/>
            <a:ext cx="749808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Envíos-</a:t>
            </a:r>
            <a:r>
              <a:rPr lang="es-ES" dirty="0" err="1">
                <a:solidFill>
                  <a:schemeClr val="accent2">
                    <a:lumMod val="75000"/>
                  </a:schemeClr>
                </a:solidFill>
              </a:rPr>
              <a:t>Submissions</a:t>
            </a:r>
            <a:endParaRPr lang="es-E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BE4E4B-957B-EA65-C3E3-8D0AB20440B1}"/>
              </a:ext>
            </a:extLst>
          </p:cNvPr>
          <p:cNvSpPr txBox="1">
            <a:spLocks/>
          </p:cNvSpPr>
          <p:nvPr/>
        </p:nvSpPr>
        <p:spPr>
          <a:xfrm>
            <a:off x="910314" y="2684498"/>
            <a:ext cx="7498080" cy="36300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rgbClr val="0F8A92"/>
                </a:solidFill>
              </a:rPr>
              <a:t>Guía de autor (</a:t>
            </a:r>
            <a:r>
              <a:rPr lang="es-ES" dirty="0" err="1">
                <a:solidFill>
                  <a:srgbClr val="0F8A92"/>
                </a:solidFill>
              </a:rPr>
              <a:t>Guidelines</a:t>
            </a:r>
            <a:r>
              <a:rPr lang="es-ES" dirty="0">
                <a:solidFill>
                  <a:srgbClr val="0F8A92"/>
                </a:solidFill>
              </a:rPr>
              <a:t>): </a:t>
            </a:r>
            <a:r>
              <a:rPr lang="es-ES" dirty="0"/>
              <a:t>Revisar que se cumple el formato (</a:t>
            </a:r>
            <a:r>
              <a:rPr lang="es-ES" dirty="0">
                <a:solidFill>
                  <a:srgbClr val="0070C0"/>
                </a:solidFill>
              </a:rPr>
              <a:t>Plantilla-Word </a:t>
            </a:r>
            <a:r>
              <a:rPr lang="es-ES" dirty="0" err="1">
                <a:solidFill>
                  <a:srgbClr val="0070C0"/>
                </a:solidFill>
              </a:rPr>
              <a:t>Template</a:t>
            </a:r>
            <a:r>
              <a:rPr lang="es-ES" dirty="0"/>
              <a:t>), líneas numeradas, Word o PDF, anonimato, ORCID, </a:t>
            </a:r>
            <a:r>
              <a:rPr lang="es-ES" dirty="0" err="1"/>
              <a:t>doi</a:t>
            </a:r>
            <a:r>
              <a:rPr lang="es-ES" dirty="0"/>
              <a:t>, extensión, referencias</a:t>
            </a:r>
          </a:p>
          <a:p>
            <a:endParaRPr lang="es-ES" dirty="0"/>
          </a:p>
          <a:p>
            <a:r>
              <a:rPr lang="es-ES" dirty="0">
                <a:solidFill>
                  <a:srgbClr val="0F8A92"/>
                </a:solidFill>
              </a:rPr>
              <a:t>Completar metadatos: </a:t>
            </a:r>
            <a:r>
              <a:rPr lang="es-ES_tradnl" dirty="0"/>
              <a:t>Incluir a todos los autores, nombre completo, afiliación y correo electrónico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241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DAF1B3-585C-9E23-9DA1-D5EFDE3D3542}"/>
              </a:ext>
            </a:extLst>
          </p:cNvPr>
          <p:cNvSpPr txBox="1">
            <a:spLocks/>
          </p:cNvSpPr>
          <p:nvPr/>
        </p:nvSpPr>
        <p:spPr>
          <a:xfrm>
            <a:off x="822960" y="1490596"/>
            <a:ext cx="7498080" cy="1143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Confirmación por correo con número de registro (ID </a:t>
            </a:r>
            <a:r>
              <a:rPr lang="es-ES" dirty="0" err="1">
                <a:solidFill>
                  <a:schemeClr val="accent2">
                    <a:lumMod val="75000"/>
                  </a:schemeClr>
                </a:solidFill>
              </a:rPr>
              <a:t>number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20DC49DE-E0EF-EFA6-B2CD-872061B6C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538" y="2914650"/>
            <a:ext cx="7200900" cy="10287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8958FB0-3645-58DD-1B57-1F46AB559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603" y="4400855"/>
            <a:ext cx="71120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49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DAF1B3-585C-9E23-9DA1-D5EFDE3D3542}"/>
              </a:ext>
            </a:extLst>
          </p:cNvPr>
          <p:cNvSpPr txBox="1">
            <a:spLocks/>
          </p:cNvSpPr>
          <p:nvPr/>
        </p:nvSpPr>
        <p:spPr>
          <a:xfrm>
            <a:off x="822960" y="1490596"/>
            <a:ext cx="749808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Correcciones-</a:t>
            </a:r>
            <a:r>
              <a:rPr lang="es-ES" dirty="0" err="1">
                <a:solidFill>
                  <a:schemeClr val="accent2">
                    <a:lumMod val="75000"/>
                  </a:schemeClr>
                </a:solidFill>
              </a:rPr>
              <a:t>Revisions</a:t>
            </a:r>
            <a:endParaRPr lang="es-E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BE4E4B-957B-EA65-C3E3-8D0AB20440B1}"/>
              </a:ext>
            </a:extLst>
          </p:cNvPr>
          <p:cNvSpPr txBox="1">
            <a:spLocks/>
          </p:cNvSpPr>
          <p:nvPr/>
        </p:nvSpPr>
        <p:spPr>
          <a:xfrm>
            <a:off x="910314" y="2684498"/>
            <a:ext cx="7498080" cy="36300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rgbClr val="0F8A92"/>
                </a:solidFill>
              </a:rPr>
              <a:t>Conservar anonimato: </a:t>
            </a:r>
            <a:r>
              <a:rPr lang="es-ES_tradnl" dirty="0"/>
              <a:t>Omitir información de autores y hojas membretadas (</a:t>
            </a:r>
            <a:r>
              <a:rPr lang="es-ES_tradnl" dirty="0">
                <a:solidFill>
                  <a:srgbClr val="FF0000"/>
                </a:solidFill>
              </a:rPr>
              <a:t>doble ciego</a:t>
            </a:r>
            <a:r>
              <a:rPr lang="es-ES_tradnl" dirty="0"/>
              <a:t>)</a:t>
            </a:r>
          </a:p>
          <a:p>
            <a:endParaRPr lang="es-ES" dirty="0"/>
          </a:p>
          <a:p>
            <a:r>
              <a:rPr lang="es-ES" dirty="0">
                <a:solidFill>
                  <a:srgbClr val="0F8A92"/>
                </a:solidFill>
              </a:rPr>
              <a:t>Respuestas: </a:t>
            </a:r>
            <a:r>
              <a:rPr lang="es-ES" dirty="0"/>
              <a:t>completas y por separado a cada revisor, justificación si no se hizo la corrección y ubicación de cambios</a:t>
            </a:r>
            <a:endParaRPr lang="es-ES_tradnl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5798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DAF1B3-585C-9E23-9DA1-D5EFDE3D3542}"/>
              </a:ext>
            </a:extLst>
          </p:cNvPr>
          <p:cNvSpPr txBox="1">
            <a:spLocks/>
          </p:cNvSpPr>
          <p:nvPr/>
        </p:nvSpPr>
        <p:spPr>
          <a:xfrm>
            <a:off x="822960" y="1490596"/>
            <a:ext cx="749808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Aceptados-</a:t>
            </a:r>
            <a:r>
              <a:rPr lang="es-ES" dirty="0" err="1">
                <a:solidFill>
                  <a:schemeClr val="accent2">
                    <a:lumMod val="75000"/>
                  </a:schemeClr>
                </a:solidFill>
              </a:rPr>
              <a:t>Accepted</a:t>
            </a:r>
            <a:endParaRPr lang="es-E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BE4E4B-957B-EA65-C3E3-8D0AB20440B1}"/>
              </a:ext>
            </a:extLst>
          </p:cNvPr>
          <p:cNvSpPr txBox="1">
            <a:spLocks/>
          </p:cNvSpPr>
          <p:nvPr/>
        </p:nvSpPr>
        <p:spPr>
          <a:xfrm>
            <a:off x="910314" y="2684498"/>
            <a:ext cx="7498080" cy="36300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rgbClr val="0F8A92"/>
                </a:solidFill>
              </a:rPr>
              <a:t>Formato de la versión final: </a:t>
            </a:r>
            <a:r>
              <a:rPr lang="es-ES_tradnl" dirty="0"/>
              <a:t>Word o PDF, orden de autores, dirección de afiliaciones, correo de autor de correspondencia, negritas, cursivas</a:t>
            </a:r>
          </a:p>
          <a:p>
            <a:endParaRPr lang="es-ES" dirty="0"/>
          </a:p>
          <a:p>
            <a:r>
              <a:rPr lang="es-ES" dirty="0">
                <a:solidFill>
                  <a:srgbClr val="0F8A92"/>
                </a:solidFill>
              </a:rPr>
              <a:t>Formato de archivos: </a:t>
            </a:r>
            <a:r>
              <a:rPr lang="es-ES_tradnl" dirty="0"/>
              <a:t>fotos (</a:t>
            </a:r>
            <a:r>
              <a:rPr lang="es-ES_tradnl" dirty="0" err="1"/>
              <a:t>tiff</a:t>
            </a:r>
            <a:r>
              <a:rPr lang="es-ES_tradnl" dirty="0"/>
              <a:t>), gráficas y mapas (vectores .</a:t>
            </a:r>
            <a:r>
              <a:rPr lang="es-ES_tradnl" dirty="0" err="1"/>
              <a:t>eps</a:t>
            </a:r>
            <a:r>
              <a:rPr lang="es-ES_tradnl" dirty="0"/>
              <a:t>)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7483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DAF1B3-585C-9E23-9DA1-D5EFDE3D3542}"/>
              </a:ext>
            </a:extLst>
          </p:cNvPr>
          <p:cNvSpPr txBox="1">
            <a:spLocks/>
          </p:cNvSpPr>
          <p:nvPr/>
        </p:nvSpPr>
        <p:spPr>
          <a:xfrm>
            <a:off x="822960" y="1490596"/>
            <a:ext cx="749808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Aceptados-</a:t>
            </a:r>
            <a:r>
              <a:rPr lang="es-ES" dirty="0" err="1">
                <a:solidFill>
                  <a:schemeClr val="accent2">
                    <a:lumMod val="75000"/>
                  </a:schemeClr>
                </a:solidFill>
              </a:rPr>
              <a:t>Accepted</a:t>
            </a:r>
            <a:endParaRPr lang="es-E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BE4E4B-957B-EA65-C3E3-8D0AB20440B1}"/>
              </a:ext>
            </a:extLst>
          </p:cNvPr>
          <p:cNvSpPr txBox="1">
            <a:spLocks/>
          </p:cNvSpPr>
          <p:nvPr/>
        </p:nvSpPr>
        <p:spPr>
          <a:xfrm>
            <a:off x="910314" y="2684498"/>
            <a:ext cx="7498080" cy="36300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rgbClr val="0F8A92"/>
                </a:solidFill>
              </a:rPr>
              <a:t>Formato de Cuadros:</a:t>
            </a:r>
            <a:r>
              <a:rPr lang="es-ES_tradnl" dirty="0"/>
              <a:t> Tipo de numeración (arábigo o romano), abreviaturas, puntos decimales, unidades métricas</a:t>
            </a:r>
          </a:p>
          <a:p>
            <a:endParaRPr lang="es-ES" dirty="0"/>
          </a:p>
          <a:p>
            <a:r>
              <a:rPr lang="es-ES" dirty="0">
                <a:solidFill>
                  <a:srgbClr val="0F8A92"/>
                </a:solidFill>
              </a:rPr>
              <a:t>Formato de Figuras: </a:t>
            </a:r>
            <a:r>
              <a:rPr lang="es-ES_tradnl" dirty="0"/>
              <a:t>Título de ejes, unidades métricas, abreviaturas, barras de error, puntos decimales. </a:t>
            </a:r>
            <a:r>
              <a:rPr lang="es-ES_tradnl" dirty="0">
                <a:solidFill>
                  <a:srgbClr val="FF0000"/>
                </a:solidFill>
              </a:rPr>
              <a:t>Mapas</a:t>
            </a:r>
            <a:r>
              <a:rPr lang="es-ES_tradnl" dirty="0"/>
              <a:t>: coordenadas, rosa de los vientos, escala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4730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DAF1B3-585C-9E23-9DA1-D5EFDE3D3542}"/>
              </a:ext>
            </a:extLst>
          </p:cNvPr>
          <p:cNvSpPr txBox="1">
            <a:spLocks/>
          </p:cNvSpPr>
          <p:nvPr/>
        </p:nvSpPr>
        <p:spPr>
          <a:xfrm>
            <a:off x="822960" y="1490596"/>
            <a:ext cx="749808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En edición-</a:t>
            </a:r>
            <a:r>
              <a:rPr lang="es-ES" dirty="0" err="1">
                <a:solidFill>
                  <a:schemeClr val="accent2">
                    <a:lumMod val="75000"/>
                  </a:schemeClr>
                </a:solidFill>
              </a:rPr>
              <a:t>Copyediting</a:t>
            </a:r>
            <a:endParaRPr lang="es-E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BE4E4B-957B-EA65-C3E3-8D0AB20440B1}"/>
              </a:ext>
            </a:extLst>
          </p:cNvPr>
          <p:cNvSpPr txBox="1">
            <a:spLocks/>
          </p:cNvSpPr>
          <p:nvPr/>
        </p:nvSpPr>
        <p:spPr>
          <a:xfrm>
            <a:off x="910314" y="2684498"/>
            <a:ext cx="7498080" cy="36300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rgbClr val="0F8A92"/>
                </a:solidFill>
              </a:rPr>
              <a:t>Corrección de galeras: </a:t>
            </a:r>
            <a:r>
              <a:rPr lang="es-ES_tradnl" dirty="0"/>
              <a:t>Responder dudas o ampliar información </a:t>
            </a:r>
          </a:p>
          <a:p>
            <a:endParaRPr lang="es-ES" dirty="0"/>
          </a:p>
          <a:p>
            <a:r>
              <a:rPr lang="es-ES" dirty="0">
                <a:solidFill>
                  <a:srgbClr val="0F8A92"/>
                </a:solidFill>
              </a:rPr>
              <a:t>Corrección de cuadros o figuras: </a:t>
            </a:r>
            <a:r>
              <a:rPr lang="es-ES_tradnl" dirty="0"/>
              <a:t>Volver a enviar si se requieren correcciones o el formato no es el requerido 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0303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DAF1B3-585C-9E23-9DA1-D5EFDE3D3542}"/>
              </a:ext>
            </a:extLst>
          </p:cNvPr>
          <p:cNvSpPr txBox="1">
            <a:spLocks/>
          </p:cNvSpPr>
          <p:nvPr/>
        </p:nvSpPr>
        <p:spPr>
          <a:xfrm>
            <a:off x="822960" y="1490596"/>
            <a:ext cx="749808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Publicación final en sitio web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5092220-8CF9-ECB5-3EA2-8E2FB4264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992" y="3762984"/>
            <a:ext cx="3912768" cy="253081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07E90B0-DA9A-EB7B-05EC-ADBD1F265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045" y="2930017"/>
            <a:ext cx="4044963" cy="258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07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3">
            <a:extLst>
              <a:ext uri="{FF2B5EF4-FFF2-40B4-BE49-F238E27FC236}">
                <a16:creationId xmlns:a16="http://schemas.microsoft.com/office/drawing/2014/main" id="{DEEF0515-26B8-8EC0-033A-CDC2BE7B8B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8571" r="-8571"/>
          <a:stretch>
            <a:fillRect/>
          </a:stretch>
        </p:blipFill>
        <p:spPr>
          <a:xfrm>
            <a:off x="754671" y="1447800"/>
            <a:ext cx="749808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348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DAF1B3-585C-9E23-9DA1-D5EFDE3D3542}"/>
              </a:ext>
            </a:extLst>
          </p:cNvPr>
          <p:cNvSpPr txBox="1">
            <a:spLocks/>
          </p:cNvSpPr>
          <p:nvPr/>
        </p:nvSpPr>
        <p:spPr>
          <a:xfrm>
            <a:off x="822960" y="1490596"/>
            <a:ext cx="749808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Publicación final en PDF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D0095EB-D450-13E4-A42F-42AE92E47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06" y="2295327"/>
            <a:ext cx="3748923" cy="356786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0E28A41-F061-584D-AFFD-20410864A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372" y="2365338"/>
            <a:ext cx="3773278" cy="349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58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DAF1B3-585C-9E23-9DA1-D5EFDE3D3542}"/>
              </a:ext>
            </a:extLst>
          </p:cNvPr>
          <p:cNvSpPr txBox="1">
            <a:spLocks/>
          </p:cNvSpPr>
          <p:nvPr/>
        </p:nvSpPr>
        <p:spPr>
          <a:xfrm>
            <a:off x="822960" y="1490596"/>
            <a:ext cx="749808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Blog, </a:t>
            </a:r>
            <a:r>
              <a:rPr lang="es-ES" dirty="0" err="1">
                <a:solidFill>
                  <a:schemeClr val="accent2">
                    <a:lumMod val="75000"/>
                  </a:schemeClr>
                </a:solidFill>
              </a:rPr>
              <a:t>newsletter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 y </a:t>
            </a:r>
            <a:r>
              <a:rPr lang="es-ES" dirty="0" err="1">
                <a:solidFill>
                  <a:schemeClr val="accent2">
                    <a:lumMod val="75000"/>
                  </a:schemeClr>
                </a:solidFill>
              </a:rPr>
              <a:t>twitter</a:t>
            </a:r>
            <a:endParaRPr lang="es-E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DA9E56C-20CE-3B8D-AF75-392D61523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503" y="2361214"/>
            <a:ext cx="1716243" cy="408308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403F360-4E1D-54C3-3D2C-D76AB5C61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80" y="2477950"/>
            <a:ext cx="1388024" cy="374105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4777088-7963-B6D4-ABEC-5B2A6BB758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095" t="-1" b="151"/>
          <a:stretch/>
        </p:blipFill>
        <p:spPr>
          <a:xfrm>
            <a:off x="5790818" y="2479385"/>
            <a:ext cx="2701017" cy="2372185"/>
          </a:xfrm>
          <a:prstGeom prst="rect">
            <a:avLst/>
          </a:prstGeom>
        </p:spPr>
      </p:pic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3CE2D191-2C92-B8AC-9B93-AA4D4FF3E0AF}"/>
              </a:ext>
            </a:extLst>
          </p:cNvPr>
          <p:cNvSpPr txBox="1">
            <a:spLocks/>
          </p:cNvSpPr>
          <p:nvPr/>
        </p:nvSpPr>
        <p:spPr>
          <a:xfrm>
            <a:off x="5859602" y="4936015"/>
            <a:ext cx="2625025" cy="10113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400" dirty="0"/>
              <a:t>Twitter</a:t>
            </a:r>
          </a:p>
          <a:p>
            <a:r>
              <a:rPr lang="es-MX" sz="1400" dirty="0"/>
              <a:t>129 seguidores (agosto 2023)</a:t>
            </a:r>
          </a:p>
          <a:p>
            <a:r>
              <a:rPr lang="es-MX" sz="1400" b="1" dirty="0">
                <a:solidFill>
                  <a:srgbClr val="0F8A92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@ATMJournal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25857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DAF1B3-585C-9E23-9DA1-D5EFDE3D3542}"/>
              </a:ext>
            </a:extLst>
          </p:cNvPr>
          <p:cNvSpPr txBox="1">
            <a:spLocks/>
          </p:cNvSpPr>
          <p:nvPr/>
        </p:nvSpPr>
        <p:spPr>
          <a:xfrm>
            <a:off x="822960" y="2961050"/>
            <a:ext cx="749808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5400" dirty="0">
                <a:solidFill>
                  <a:schemeClr val="accent2">
                    <a:lumMod val="75000"/>
                  </a:schemeClr>
                </a:solidFill>
              </a:rPr>
              <a:t>¡Gracias por su atención!</a:t>
            </a:r>
          </a:p>
        </p:txBody>
      </p:sp>
    </p:spTree>
    <p:extLst>
      <p:ext uri="{BB962C8B-B14F-4D97-AF65-F5344CB8AC3E}">
        <p14:creationId xmlns:p14="http://schemas.microsoft.com/office/powerpoint/2010/main" val="3233345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58FA2A7-8B9E-1F3A-E389-B05570188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69453">
            <a:off x="5083243" y="1242303"/>
            <a:ext cx="2946400" cy="38481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51F7330-257D-9457-4048-FD26E9C76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22873">
            <a:off x="784022" y="1916484"/>
            <a:ext cx="2984500" cy="38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781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1E9D24C6-C480-F7D3-AB47-9C11CD7FC6EF}"/>
              </a:ext>
            </a:extLst>
          </p:cNvPr>
          <p:cNvSpPr txBox="1">
            <a:spLocks/>
          </p:cNvSpPr>
          <p:nvPr/>
        </p:nvSpPr>
        <p:spPr>
          <a:xfrm>
            <a:off x="1116033" y="3052119"/>
            <a:ext cx="7498080" cy="20697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_tradnl" sz="3200" dirty="0">
                <a:solidFill>
                  <a:srgbClr val="0F8A92"/>
                </a:solidFill>
              </a:rPr>
              <a:t>Un artículo científico es un documento escrito que tiene el propósito de difundir los hallazgos de una investigación</a:t>
            </a:r>
          </a:p>
          <a:p>
            <a:pPr algn="just"/>
            <a:endParaRPr lang="es-ES" sz="3200" dirty="0">
              <a:solidFill>
                <a:srgbClr val="0F8A92"/>
              </a:solidFill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971B6D9-6023-41C4-9D76-D5A841D7C254}"/>
              </a:ext>
            </a:extLst>
          </p:cNvPr>
          <p:cNvSpPr txBox="1">
            <a:spLocks/>
          </p:cNvSpPr>
          <p:nvPr/>
        </p:nvSpPr>
        <p:spPr>
          <a:xfrm>
            <a:off x="558278" y="1633881"/>
            <a:ext cx="749808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Difusión científica</a:t>
            </a:r>
          </a:p>
        </p:txBody>
      </p:sp>
    </p:spTree>
    <p:extLst>
      <p:ext uri="{BB962C8B-B14F-4D97-AF65-F5344CB8AC3E}">
        <p14:creationId xmlns:p14="http://schemas.microsoft.com/office/powerpoint/2010/main" val="3183476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DAF1B3-585C-9E23-9DA1-D5EFDE3D3542}"/>
              </a:ext>
            </a:extLst>
          </p:cNvPr>
          <p:cNvSpPr txBox="1">
            <a:spLocks/>
          </p:cNvSpPr>
          <p:nvPr/>
        </p:nvSpPr>
        <p:spPr>
          <a:xfrm>
            <a:off x="822960" y="1490596"/>
            <a:ext cx="749808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Puntos a considerar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BE4E4B-957B-EA65-C3E3-8D0AB20440B1}"/>
              </a:ext>
            </a:extLst>
          </p:cNvPr>
          <p:cNvSpPr txBox="1">
            <a:spLocks/>
          </p:cNvSpPr>
          <p:nvPr/>
        </p:nvSpPr>
        <p:spPr>
          <a:xfrm>
            <a:off x="910314" y="2285655"/>
            <a:ext cx="7498080" cy="363003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rgbClr val="0F8A92"/>
                </a:solidFill>
              </a:rPr>
              <a:t>Idioma</a:t>
            </a:r>
          </a:p>
          <a:p>
            <a:r>
              <a:rPr lang="es-ES" dirty="0">
                <a:solidFill>
                  <a:srgbClr val="0F8A92"/>
                </a:solidFill>
              </a:rPr>
              <a:t>Periodicidad (modelo de publicación)</a:t>
            </a:r>
            <a:endParaRPr lang="es-ES" dirty="0"/>
          </a:p>
          <a:p>
            <a:r>
              <a:rPr lang="es-ES" dirty="0">
                <a:solidFill>
                  <a:srgbClr val="0F8A92"/>
                </a:solidFill>
              </a:rPr>
              <a:t>Alcances (público lector)</a:t>
            </a:r>
          </a:p>
          <a:p>
            <a:r>
              <a:rPr lang="es-ES" dirty="0">
                <a:solidFill>
                  <a:srgbClr val="0F8A92"/>
                </a:solidFill>
              </a:rPr>
              <a:t>Tipo de arbitraje (ciego, doble ciego)</a:t>
            </a:r>
          </a:p>
          <a:p>
            <a:r>
              <a:rPr lang="es-ES" dirty="0">
                <a:solidFill>
                  <a:srgbClr val="0F8A92"/>
                </a:solidFill>
              </a:rPr>
              <a:t>Índices </a:t>
            </a:r>
            <a:r>
              <a:rPr lang="es-ES" sz="1800" dirty="0">
                <a:solidFill>
                  <a:srgbClr val="0F8A92"/>
                </a:solidFill>
              </a:rPr>
              <a:t>(</a:t>
            </a:r>
            <a:r>
              <a:rPr lang="es-ES" sz="1800" dirty="0" err="1">
                <a:solidFill>
                  <a:srgbClr val="0F8A92"/>
                </a:solidFill>
              </a:rPr>
              <a:t>Scopus</a:t>
            </a:r>
            <a:r>
              <a:rPr lang="es-ES" sz="1800" dirty="0">
                <a:solidFill>
                  <a:srgbClr val="0F8A92"/>
                </a:solidFill>
              </a:rPr>
              <a:t>, Web </a:t>
            </a:r>
            <a:r>
              <a:rPr lang="es-ES" sz="1800" dirty="0" err="1">
                <a:solidFill>
                  <a:srgbClr val="0F8A92"/>
                </a:solidFill>
              </a:rPr>
              <a:t>of</a:t>
            </a:r>
            <a:r>
              <a:rPr lang="es-ES" sz="1800" dirty="0">
                <a:solidFill>
                  <a:srgbClr val="0F8A92"/>
                </a:solidFill>
              </a:rPr>
              <a:t> </a:t>
            </a:r>
            <a:r>
              <a:rPr lang="es-ES" sz="1800" dirty="0" err="1">
                <a:solidFill>
                  <a:srgbClr val="0F8A92"/>
                </a:solidFill>
              </a:rPr>
              <a:t>Science</a:t>
            </a:r>
            <a:r>
              <a:rPr lang="es-ES" sz="1800" dirty="0">
                <a:solidFill>
                  <a:srgbClr val="0F8A92"/>
                </a:solidFill>
              </a:rPr>
              <a:t>, </a:t>
            </a:r>
            <a:r>
              <a:rPr lang="es-ES" sz="1800" dirty="0" err="1">
                <a:solidFill>
                  <a:srgbClr val="0F8A92"/>
                </a:solidFill>
              </a:rPr>
              <a:t>RedALyC</a:t>
            </a:r>
            <a:r>
              <a:rPr lang="es-ES" sz="1800" dirty="0">
                <a:solidFill>
                  <a:srgbClr val="0F8A92"/>
                </a:solidFill>
              </a:rPr>
              <a:t>, Scielo, </a:t>
            </a:r>
            <a:r>
              <a:rPr lang="es-ES" sz="1800" dirty="0" err="1">
                <a:solidFill>
                  <a:srgbClr val="0F8A92"/>
                </a:solidFill>
              </a:rPr>
              <a:t>Latindex</a:t>
            </a:r>
            <a:r>
              <a:rPr lang="es-ES" sz="1800" dirty="0">
                <a:solidFill>
                  <a:srgbClr val="0F8A92"/>
                </a:solidFill>
              </a:rPr>
              <a:t>): 0.6; 1.4</a:t>
            </a:r>
          </a:p>
          <a:p>
            <a:r>
              <a:rPr lang="es-ES" dirty="0">
                <a:solidFill>
                  <a:srgbClr val="0F8A92"/>
                </a:solidFill>
              </a:rPr>
              <a:t>Cargos por procesamiento (APC)</a:t>
            </a:r>
          </a:p>
          <a:p>
            <a:r>
              <a:rPr lang="es-ES" dirty="0">
                <a:solidFill>
                  <a:srgbClr val="0F8A92"/>
                </a:solidFill>
              </a:rPr>
              <a:t>Temas de interés</a:t>
            </a:r>
          </a:p>
          <a:p>
            <a:r>
              <a:rPr lang="es-ES" dirty="0">
                <a:solidFill>
                  <a:srgbClr val="0F8A92"/>
                </a:solidFill>
              </a:rPr>
              <a:t>Acceso abierto</a:t>
            </a:r>
          </a:p>
          <a:p>
            <a:r>
              <a:rPr lang="es-ES" dirty="0">
                <a:solidFill>
                  <a:srgbClr val="0F8A92"/>
                </a:solidFill>
              </a:rPr>
              <a:t>Redes sociales</a:t>
            </a:r>
          </a:p>
          <a:p>
            <a:endParaRPr lang="es-ES" dirty="0">
              <a:solidFill>
                <a:srgbClr val="0F8A92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5139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DAF1B3-585C-9E23-9DA1-D5EFDE3D3542}"/>
              </a:ext>
            </a:extLst>
          </p:cNvPr>
          <p:cNvSpPr txBox="1">
            <a:spLocks/>
          </p:cNvSpPr>
          <p:nvPr/>
        </p:nvSpPr>
        <p:spPr>
          <a:xfrm>
            <a:off x="822960" y="1490596"/>
            <a:ext cx="749808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Sitio web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BE4E4B-957B-EA65-C3E3-8D0AB20440B1}"/>
              </a:ext>
            </a:extLst>
          </p:cNvPr>
          <p:cNvSpPr txBox="1">
            <a:spLocks/>
          </p:cNvSpPr>
          <p:nvPr/>
        </p:nvSpPr>
        <p:spPr>
          <a:xfrm>
            <a:off x="910314" y="2684498"/>
            <a:ext cx="7498080" cy="36300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rgbClr val="0F8A92"/>
                </a:solidFill>
              </a:rPr>
              <a:t>Atmósfera:</a:t>
            </a:r>
          </a:p>
          <a:p>
            <a:pPr marL="0" indent="0">
              <a:buNone/>
            </a:pPr>
            <a:r>
              <a:rPr lang="es-MX" sz="2800" dirty="0">
                <a:hlinkClick r:id="rId2"/>
              </a:rPr>
              <a:t>https://www.revistascca.unam.mx/atm</a:t>
            </a:r>
            <a:endParaRPr lang="es-MX" sz="2800" dirty="0"/>
          </a:p>
          <a:p>
            <a:endParaRPr lang="es-ES" dirty="0">
              <a:solidFill>
                <a:srgbClr val="0F8A92"/>
              </a:solidFill>
            </a:endParaRPr>
          </a:p>
          <a:p>
            <a:r>
              <a:rPr lang="es-ES" dirty="0">
                <a:solidFill>
                  <a:srgbClr val="0F8A92"/>
                </a:solidFill>
              </a:rPr>
              <a:t>RICA:</a:t>
            </a:r>
          </a:p>
          <a:p>
            <a:pPr marL="0" indent="0">
              <a:buNone/>
            </a:pPr>
            <a:r>
              <a:rPr lang="es-MX" sz="2800" dirty="0">
                <a:hlinkClick r:id="rId3"/>
              </a:rPr>
              <a:t>https://www.revistascca.unam.mx/rica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1504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40A9D7-77CF-A206-28AE-3511B2E54B4A}"/>
              </a:ext>
            </a:extLst>
          </p:cNvPr>
          <p:cNvSpPr txBox="1">
            <a:spLocks/>
          </p:cNvSpPr>
          <p:nvPr/>
        </p:nvSpPr>
        <p:spPr>
          <a:xfrm>
            <a:off x="822960" y="1490596"/>
            <a:ext cx="749808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Información de las revistas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6F304B0-4954-842E-D9EE-712208861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3073" y="2474902"/>
            <a:ext cx="3151356" cy="234721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73F565B-248D-E7DC-F42C-FE0730135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" y="3382195"/>
            <a:ext cx="3590726" cy="195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9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DAF1B3-585C-9E23-9DA1-D5EFDE3D3542}"/>
              </a:ext>
            </a:extLst>
          </p:cNvPr>
          <p:cNvSpPr txBox="1">
            <a:spLocks/>
          </p:cNvSpPr>
          <p:nvPr/>
        </p:nvSpPr>
        <p:spPr>
          <a:xfrm>
            <a:off x="822960" y="1490596"/>
            <a:ext cx="749808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Secciones de la revista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BE4E4B-957B-EA65-C3E3-8D0AB20440B1}"/>
              </a:ext>
            </a:extLst>
          </p:cNvPr>
          <p:cNvSpPr txBox="1">
            <a:spLocks/>
          </p:cNvSpPr>
          <p:nvPr/>
        </p:nvSpPr>
        <p:spPr>
          <a:xfrm>
            <a:off x="910314" y="2684498"/>
            <a:ext cx="7498080" cy="36300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rgbClr val="0F8A92"/>
                </a:solidFill>
              </a:rPr>
              <a:t>Artículos originales: </a:t>
            </a:r>
            <a:r>
              <a:rPr lang="es-ES_tradnl" dirty="0"/>
              <a:t>Son trabajos de investigación realizados con datos originales</a:t>
            </a:r>
          </a:p>
          <a:p>
            <a:endParaRPr lang="es-ES" dirty="0"/>
          </a:p>
          <a:p>
            <a:r>
              <a:rPr lang="es-ES" dirty="0">
                <a:solidFill>
                  <a:srgbClr val="0F8A92"/>
                </a:solidFill>
              </a:rPr>
              <a:t>Artículos de revisión: </a:t>
            </a:r>
            <a:r>
              <a:rPr lang="es-ES" dirty="0"/>
              <a:t>Son trabajos en los que s</a:t>
            </a:r>
            <a:r>
              <a:rPr lang="es-ES_tradnl" dirty="0"/>
              <a:t>e analiza el estado del conocimiento de un tema concreto a partir de la bibliografía publicada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339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2E8A24-E2AA-7C50-0B83-9D87464291A3}"/>
              </a:ext>
            </a:extLst>
          </p:cNvPr>
          <p:cNvSpPr txBox="1">
            <a:spLocks/>
          </p:cNvSpPr>
          <p:nvPr/>
        </p:nvSpPr>
        <p:spPr>
          <a:xfrm>
            <a:off x="929770" y="1485220"/>
            <a:ext cx="7498080" cy="1173162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Secciones de la revista (continuación)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CA7E28-5435-2F1A-D92A-256DCFDD4F04}"/>
              </a:ext>
            </a:extLst>
          </p:cNvPr>
          <p:cNvSpPr txBox="1">
            <a:spLocks/>
          </p:cNvSpPr>
          <p:nvPr/>
        </p:nvSpPr>
        <p:spPr>
          <a:xfrm>
            <a:off x="822960" y="2887494"/>
            <a:ext cx="7498080" cy="417478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dirty="0">
                <a:solidFill>
                  <a:srgbClr val="3891A7"/>
                </a:solidFill>
              </a:rPr>
              <a:t>Notas técnicas: </a:t>
            </a:r>
            <a:r>
              <a:rPr lang="es-ES" dirty="0"/>
              <a:t>Son trabajos cortos en los que el énfasis principal recae sobre aspectos de mejoras o modificaciones en métodos y técnicas de investigación</a:t>
            </a:r>
          </a:p>
          <a:p>
            <a:pPr algn="just"/>
            <a:endParaRPr lang="es-ES" dirty="0"/>
          </a:p>
          <a:p>
            <a:pPr algn="just"/>
            <a:r>
              <a:rPr lang="es-ES" dirty="0">
                <a:solidFill>
                  <a:srgbClr val="3891A7"/>
                </a:solidFill>
              </a:rPr>
              <a:t>Comunicaciones breves: </a:t>
            </a:r>
            <a:r>
              <a:rPr lang="es-ES" dirty="0"/>
              <a:t>Son trabajos cuyo objetivo es presentar información de manera muy concisa y resumida</a:t>
            </a:r>
          </a:p>
          <a:p>
            <a:pPr marL="82296" indent="0" algn="just">
              <a:buFont typeface="Arial" panose="020B0604020202020204" pitchFamily="34" charset="0"/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270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" id="{7CA4A5C6-9DF3-4A40-85FC-6F4AE399C2D1}" vid="{5F746F94-72F7-C848-B2F6-643FE47F27E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Diseño personalizado</Template>
  <TotalTime>265</TotalTime>
  <Words>510</Words>
  <Application>Microsoft Macintosh PowerPoint</Application>
  <PresentationFormat>Carta (216 x 279 mm)</PresentationFormat>
  <Paragraphs>64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Cambria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Pietro Villalobos</dc:creator>
  <cp:lastModifiedBy>Irene Romero Nájera</cp:lastModifiedBy>
  <cp:revision>15</cp:revision>
  <dcterms:created xsi:type="dcterms:W3CDTF">2023-08-11T13:48:57Z</dcterms:created>
  <dcterms:modified xsi:type="dcterms:W3CDTF">2023-09-25T18:56:10Z</dcterms:modified>
</cp:coreProperties>
</file>