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6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307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25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8" r:id="rId41"/>
    <p:sldId id="316" r:id="rId42"/>
    <p:sldId id="317" r:id="rId43"/>
    <p:sldId id="319" r:id="rId44"/>
    <p:sldId id="324" r:id="rId45"/>
    <p:sldId id="320" r:id="rId46"/>
    <p:sldId id="321" r:id="rId47"/>
    <p:sldId id="322" r:id="rId48"/>
    <p:sldId id="323" r:id="rId49"/>
    <p:sldId id="326" r:id="rId50"/>
    <p:sldId id="327" r:id="rId51"/>
    <p:sldId id="328" r:id="rId52"/>
    <p:sldId id="329" r:id="rId53"/>
    <p:sldId id="332" r:id="rId54"/>
    <p:sldId id="333" r:id="rId55"/>
    <p:sldId id="335" r:id="rId56"/>
    <p:sldId id="334" r:id="rId57"/>
    <p:sldId id="279" r:id="rId58"/>
    <p:sldId id="287" r:id="rId59"/>
    <p:sldId id="288" r:id="rId60"/>
    <p:sldId id="330" r:id="rId61"/>
    <p:sldId id="331" r:id="rId6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>
      <p:cViewPr>
        <p:scale>
          <a:sx n="102" d="100"/>
          <a:sy n="102" d="100"/>
        </p:scale>
        <p:origin x="-1698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5FCCECB5-F3FD-5648-3E72-07B4F7AD8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2EEB695-7008-7800-6106-79CD09C680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B035AD2-36E6-0301-ECAD-ECC9C779A7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45FF-7C1E-EB48-95C2-8F85204A92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27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1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2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470AEBE-93F9-3880-F422-1CDC0B27F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66" r="2790"/>
          <a:stretch/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3B78534-83AD-4B01-4821-406A5C0880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02120"/>
            <a:ext cx="9305973" cy="12622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711071A-81CD-AFAA-0BCA-3666D45EF5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09316" y="6286345"/>
            <a:ext cx="1946051" cy="3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elipereyesbarragan.files.wordpress.com/2013/05/6cf5f-escenarios.jpg">
            <a:extLst>
              <a:ext uri="{FF2B5EF4-FFF2-40B4-BE49-F238E27FC236}">
                <a16:creationId xmlns:a16="http://schemas.microsoft.com/office/drawing/2014/main" xmlns="" id="{811E4398-B273-441E-9C9C-0EB93B5B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29983"/>
            <a:ext cx="8853714" cy="49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A1318B0A-8065-4134-8F59-D08B088F415E}"/>
              </a:ext>
            </a:extLst>
          </p:cNvPr>
          <p:cNvSpPr txBox="1">
            <a:spLocks/>
          </p:cNvSpPr>
          <p:nvPr/>
        </p:nvSpPr>
        <p:spPr>
          <a:xfrm>
            <a:off x="2580138" y="2505205"/>
            <a:ext cx="6984776" cy="1152128"/>
          </a:xfrm>
          <a:prstGeom prst="rect">
            <a:avLst/>
          </a:prstGeom>
          <a:ln w="38100">
            <a:noFill/>
          </a:ln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00B0F0"/>
                </a:solidFill>
              </a:rPr>
              <a:t>El arte de escribir </a:t>
            </a:r>
            <a:br>
              <a:rPr lang="es-MX" b="1" dirty="0">
                <a:solidFill>
                  <a:srgbClr val="00B0F0"/>
                </a:solidFill>
              </a:rPr>
            </a:br>
            <a:r>
              <a:rPr lang="es-MX" b="1" dirty="0">
                <a:solidFill>
                  <a:srgbClr val="00B0F0"/>
                </a:solidFill>
              </a:rPr>
              <a:t>un artículo científico</a:t>
            </a:r>
          </a:p>
        </p:txBody>
      </p:sp>
      <p:sp>
        <p:nvSpPr>
          <p:cNvPr id="4" name="2 CuadroTexto">
            <a:extLst>
              <a:ext uri="{FF2B5EF4-FFF2-40B4-BE49-F238E27FC236}">
                <a16:creationId xmlns:a16="http://schemas.microsoft.com/office/drawing/2014/main" xmlns="" id="{035FAD80-F37E-45F1-83F1-E7886DBBB7B6}"/>
              </a:ext>
            </a:extLst>
          </p:cNvPr>
          <p:cNvSpPr txBox="1"/>
          <p:nvPr/>
        </p:nvSpPr>
        <p:spPr>
          <a:xfrm>
            <a:off x="2722758" y="3844893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Dra. Carolina </a:t>
            </a:r>
            <a:r>
              <a:rPr lang="es-MX" sz="2400" b="1" dirty="0" err="1">
                <a:solidFill>
                  <a:schemeClr val="bg1"/>
                </a:solidFill>
              </a:rPr>
              <a:t>Ureta</a:t>
            </a:r>
            <a:r>
              <a:rPr lang="es-MX" sz="2400" b="1" dirty="0">
                <a:solidFill>
                  <a:schemeClr val="bg1"/>
                </a:solidFill>
              </a:rPr>
              <a:t> Sánchez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carolinaus@atmosfera.unam.mx</a:t>
            </a:r>
          </a:p>
        </p:txBody>
      </p:sp>
    </p:spTree>
    <p:extLst>
      <p:ext uri="{BB962C8B-B14F-4D97-AF65-F5344CB8AC3E}">
        <p14:creationId xmlns:p14="http://schemas.microsoft.com/office/powerpoint/2010/main" val="234598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>
            <a:extLst>
              <a:ext uri="{FF2B5EF4-FFF2-40B4-BE49-F238E27FC236}">
                <a16:creationId xmlns:a16="http://schemas.microsoft.com/office/drawing/2014/main" xmlns="" id="{7E0736B0-A403-4BC6-A71B-4936928F6D27}"/>
              </a:ext>
            </a:extLst>
          </p:cNvPr>
          <p:cNvSpPr txBox="1"/>
          <p:nvPr/>
        </p:nvSpPr>
        <p:spPr>
          <a:xfrm>
            <a:off x="252411" y="676889"/>
            <a:ext cx="453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¿Por qué es un arte?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65074D68-4044-488F-B1E7-61B9D61E0823}"/>
              </a:ext>
            </a:extLst>
          </p:cNvPr>
          <p:cNvCxnSpPr>
            <a:cxnSpLocks/>
          </p:cNvCxnSpPr>
          <p:nvPr/>
        </p:nvCxnSpPr>
        <p:spPr>
          <a:xfrm>
            <a:off x="346359" y="1305843"/>
            <a:ext cx="39643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F8AF88B9-4ED0-4F63-804F-48E73A342416}"/>
              </a:ext>
            </a:extLst>
          </p:cNvPr>
          <p:cNvSpPr txBox="1">
            <a:spLocks/>
          </p:cNvSpPr>
          <p:nvPr/>
        </p:nvSpPr>
        <p:spPr>
          <a:xfrm>
            <a:off x="346359" y="1429544"/>
            <a:ext cx="8618128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Flexibilidad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una estructura común para un artículo científico, pero esta estructura puede variar. Hay que tener una idea de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 las revistas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queremos someter para conocer la estructura que se nos solicita.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Resultado de imagen para ballet split tumblr">
            <a:extLst>
              <a:ext uri="{FF2B5EF4-FFF2-40B4-BE49-F238E27FC236}">
                <a16:creationId xmlns:a16="http://schemas.microsoft.com/office/drawing/2014/main" xmlns="" id="{3C18A8EC-2B9B-4F12-874F-F46B2FF8D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7"/>
          <a:stretch/>
        </p:blipFill>
        <p:spPr bwMode="auto">
          <a:xfrm>
            <a:off x="0" y="4211782"/>
            <a:ext cx="6995886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1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>
            <a:extLst>
              <a:ext uri="{FF2B5EF4-FFF2-40B4-BE49-F238E27FC236}">
                <a16:creationId xmlns:a16="http://schemas.microsoft.com/office/drawing/2014/main" xmlns="" id="{0D29F579-5714-4274-ADB0-D46B2EF57B94}"/>
              </a:ext>
            </a:extLst>
          </p:cNvPr>
          <p:cNvSpPr txBox="1"/>
          <p:nvPr/>
        </p:nvSpPr>
        <p:spPr>
          <a:xfrm>
            <a:off x="252411" y="676889"/>
            <a:ext cx="453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¿Por qué es un arte?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30666A74-A02A-4C84-835F-CACAB9008F20}"/>
              </a:ext>
            </a:extLst>
          </p:cNvPr>
          <p:cNvCxnSpPr>
            <a:cxnSpLocks/>
          </p:cNvCxnSpPr>
          <p:nvPr/>
        </p:nvCxnSpPr>
        <p:spPr>
          <a:xfrm>
            <a:off x="346359" y="1305843"/>
            <a:ext cx="39643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06E1D712-05E1-4CAF-A730-3A76E562A6A2}"/>
              </a:ext>
            </a:extLst>
          </p:cNvPr>
          <p:cNvSpPr txBox="1">
            <a:spLocks/>
          </p:cNvSpPr>
          <p:nvPr/>
        </p:nvSpPr>
        <p:spPr>
          <a:xfrm>
            <a:off x="346359" y="1458573"/>
            <a:ext cx="8618128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Control del “pánico escénico”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Quitarnos el miedo de escribir. Empezar aunque al principio no salga tan bien redactado. La parte de la edición es menos compleja cuando ya se tiene un molde.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Resultado de imagen para pánico escénico">
            <a:extLst>
              <a:ext uri="{FF2B5EF4-FFF2-40B4-BE49-F238E27FC236}">
                <a16:creationId xmlns:a16="http://schemas.microsoft.com/office/drawing/2014/main" xmlns="" id="{28F73643-8A75-49B4-A7EA-6298157CC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-2033" r="10880" b="2033"/>
          <a:stretch/>
        </p:blipFill>
        <p:spPr bwMode="auto">
          <a:xfrm>
            <a:off x="2411760" y="3652417"/>
            <a:ext cx="3916469" cy="321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miedo">
            <a:extLst>
              <a:ext uri="{FF2B5EF4-FFF2-40B4-BE49-F238E27FC236}">
                <a16:creationId xmlns:a16="http://schemas.microsoft.com/office/drawing/2014/main" xmlns="" id="{3D122C5A-8D1F-4DDC-A4C5-F00CCF8D9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5"/>
          <a:stretch/>
        </p:blipFill>
        <p:spPr bwMode="auto">
          <a:xfrm>
            <a:off x="0" y="3717032"/>
            <a:ext cx="320062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3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94342A9-0699-4F98-9D5E-AE1C85597ED7}"/>
              </a:ext>
            </a:extLst>
          </p:cNvPr>
          <p:cNvSpPr txBox="1"/>
          <p:nvPr/>
        </p:nvSpPr>
        <p:spPr>
          <a:xfrm>
            <a:off x="760646" y="90625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Mitos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02500ADD-01B4-43BA-B197-569D35FE403C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590C261E-4ECE-43E1-A6CD-456876C20444}"/>
              </a:ext>
            </a:extLst>
          </p:cNvPr>
          <p:cNvSpPr txBox="1">
            <a:spLocks/>
          </p:cNvSpPr>
          <p:nvPr/>
        </p:nvSpPr>
        <p:spPr>
          <a:xfrm>
            <a:off x="251520" y="2027450"/>
            <a:ext cx="3678832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 escritura científica debe ser rígida, formal y complicada.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Debo escoger una sola revista para someter mi artículo.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Resultado de imagen para unicornio caricatura">
            <a:extLst>
              <a:ext uri="{FF2B5EF4-FFF2-40B4-BE49-F238E27FC236}">
                <a16:creationId xmlns:a16="http://schemas.microsoft.com/office/drawing/2014/main" xmlns="" id="{39BED7CD-6BD2-4715-A2B8-7EB453D0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9518"/>
            <a:ext cx="321297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n relacionada">
            <a:extLst>
              <a:ext uri="{FF2B5EF4-FFF2-40B4-BE49-F238E27FC236}">
                <a16:creationId xmlns:a16="http://schemas.microsoft.com/office/drawing/2014/main" xmlns="" id="{167D51DB-7EF6-4017-ACAF-0E1D6F4E3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 b="6096"/>
          <a:stretch/>
        </p:blipFill>
        <p:spPr bwMode="auto">
          <a:xfrm>
            <a:off x="4111116" y="2630785"/>
            <a:ext cx="2772882" cy="42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3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94342A9-0699-4F98-9D5E-AE1C85597ED7}"/>
              </a:ext>
            </a:extLst>
          </p:cNvPr>
          <p:cNvSpPr txBox="1"/>
          <p:nvPr/>
        </p:nvSpPr>
        <p:spPr>
          <a:xfrm>
            <a:off x="760646" y="90625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Mitos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02500ADD-01B4-43BA-B197-569D35FE403C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AAE6034C-D213-42DB-913B-2AD9BB70009D}"/>
              </a:ext>
            </a:extLst>
          </p:cNvPr>
          <p:cNvSpPr txBox="1">
            <a:spLocks/>
          </p:cNvSpPr>
          <p:nvPr/>
        </p:nvSpPr>
        <p:spPr>
          <a:xfrm>
            <a:off x="543281" y="2230905"/>
            <a:ext cx="4428492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NO puedo escribir en inglés porque no es mi lengua materna.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Debo escribir un artículo tal cual es su estructura.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Resultado de imagen para hombre lobo">
            <a:extLst>
              <a:ext uri="{FF2B5EF4-FFF2-40B4-BE49-F238E27FC236}">
                <a16:creationId xmlns:a16="http://schemas.microsoft.com/office/drawing/2014/main" xmlns="" id="{07691822-94F6-459A-8631-17BC08ACA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73" y="1229415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vampiros">
            <a:extLst>
              <a:ext uri="{FF2B5EF4-FFF2-40B4-BE49-F238E27FC236}">
                <a16:creationId xmlns:a16="http://schemas.microsoft.com/office/drawing/2014/main" xmlns="" id="{034BC1B4-E6CF-4640-8056-3F80A053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71" y="3585141"/>
            <a:ext cx="4187957" cy="26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9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xmlns="" id="{79AADAEA-93F3-4AEC-8E74-E962FF3CA1F9}"/>
              </a:ext>
            </a:extLst>
          </p:cNvPr>
          <p:cNvSpPr txBox="1">
            <a:spLocks/>
          </p:cNvSpPr>
          <p:nvPr/>
        </p:nvSpPr>
        <p:spPr>
          <a:xfrm>
            <a:off x="0" y="1632734"/>
            <a:ext cx="9144000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general: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         Destacar lo importante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    ¿Por qué?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 y cómo llegaste a ella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            ¿Cómo?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      ¿Qué se encontró?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 o no a la hipótesis</a:t>
            </a: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        ¿Qué significa el resultado y cuáles son sus consecuencias?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      Parte integrativa</a:t>
            </a:r>
          </a:p>
        </p:txBody>
      </p:sp>
      <p:sp>
        <p:nvSpPr>
          <p:cNvPr id="3" name="1 Flecha derecha">
            <a:extLst>
              <a:ext uri="{FF2B5EF4-FFF2-40B4-BE49-F238E27FC236}">
                <a16:creationId xmlns:a16="http://schemas.microsoft.com/office/drawing/2014/main" xmlns="" id="{F5DF6BE4-C1FE-452B-B1C1-A283A5D660A2}"/>
              </a:ext>
            </a:extLst>
          </p:cNvPr>
          <p:cNvSpPr/>
          <p:nvPr/>
        </p:nvSpPr>
        <p:spPr>
          <a:xfrm>
            <a:off x="1806204" y="283980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6 Flecha derecha">
            <a:extLst>
              <a:ext uri="{FF2B5EF4-FFF2-40B4-BE49-F238E27FC236}">
                <a16:creationId xmlns:a16="http://schemas.microsoft.com/office/drawing/2014/main" xmlns="" id="{83D5727D-875C-4AA4-85C5-EAE33E84D933}"/>
              </a:ext>
            </a:extLst>
          </p:cNvPr>
          <p:cNvSpPr/>
          <p:nvPr/>
        </p:nvSpPr>
        <p:spPr>
          <a:xfrm>
            <a:off x="2063986" y="3357917"/>
            <a:ext cx="3890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8 Flecha derecha">
            <a:extLst>
              <a:ext uri="{FF2B5EF4-FFF2-40B4-BE49-F238E27FC236}">
                <a16:creationId xmlns:a16="http://schemas.microsoft.com/office/drawing/2014/main" xmlns="" id="{ADA8B86B-9429-4009-A0F9-2016706C1338}"/>
              </a:ext>
            </a:extLst>
          </p:cNvPr>
          <p:cNvSpPr/>
          <p:nvPr/>
        </p:nvSpPr>
        <p:spPr>
          <a:xfrm>
            <a:off x="1444942" y="3871636"/>
            <a:ext cx="90010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9 Flecha derecha">
            <a:extLst>
              <a:ext uri="{FF2B5EF4-FFF2-40B4-BE49-F238E27FC236}">
                <a16:creationId xmlns:a16="http://schemas.microsoft.com/office/drawing/2014/main" xmlns="" id="{D375EDF2-FAE7-4BE6-BBCA-5B63DC1D954A}"/>
              </a:ext>
            </a:extLst>
          </p:cNvPr>
          <p:cNvSpPr/>
          <p:nvPr/>
        </p:nvSpPr>
        <p:spPr>
          <a:xfrm>
            <a:off x="1948998" y="4438809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0 Flecha derecha">
            <a:extLst>
              <a:ext uri="{FF2B5EF4-FFF2-40B4-BE49-F238E27FC236}">
                <a16:creationId xmlns:a16="http://schemas.microsoft.com/office/drawing/2014/main" xmlns="" id="{4A7340FA-4FB5-45C4-AFD7-8E6B3F847481}"/>
              </a:ext>
            </a:extLst>
          </p:cNvPr>
          <p:cNvSpPr/>
          <p:nvPr/>
        </p:nvSpPr>
        <p:spPr>
          <a:xfrm>
            <a:off x="1840986" y="4903468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11 Flecha derecha">
            <a:extLst>
              <a:ext uri="{FF2B5EF4-FFF2-40B4-BE49-F238E27FC236}">
                <a16:creationId xmlns:a16="http://schemas.microsoft.com/office/drawing/2014/main" xmlns="" id="{A0584CF4-7628-42FF-BEEC-5186E2D4AF07}"/>
              </a:ext>
            </a:extLst>
          </p:cNvPr>
          <p:cNvSpPr/>
          <p:nvPr/>
        </p:nvSpPr>
        <p:spPr>
          <a:xfrm>
            <a:off x="2310260" y="5788235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xmlns="" id="{F17ACDE8-76C4-45EA-BED7-867AADBD6E2E}"/>
              </a:ext>
            </a:extLst>
          </p:cNvPr>
          <p:cNvSpPr txBox="1"/>
          <p:nvPr/>
        </p:nvSpPr>
        <p:spPr>
          <a:xfrm>
            <a:off x="92990" y="76982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10" name="6 Conector recto">
            <a:extLst>
              <a:ext uri="{FF2B5EF4-FFF2-40B4-BE49-F238E27FC236}">
                <a16:creationId xmlns:a16="http://schemas.microsoft.com/office/drawing/2014/main" xmlns="" id="{CE699FC0-103C-46BA-8495-6A10F8D2B2B8}"/>
              </a:ext>
            </a:extLst>
          </p:cNvPr>
          <p:cNvCxnSpPr>
            <a:cxnSpLocks/>
          </p:cNvCxnSpPr>
          <p:nvPr/>
        </p:nvCxnSpPr>
        <p:spPr>
          <a:xfrm>
            <a:off x="273789" y="1305843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3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D739472B-C79D-4D6C-84D8-6A14163C76F9}"/>
              </a:ext>
            </a:extLst>
          </p:cNvPr>
          <p:cNvSpPr txBox="1"/>
          <p:nvPr/>
        </p:nvSpPr>
        <p:spPr>
          <a:xfrm rot="16200000">
            <a:off x="-2332755" y="256577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pic>
        <p:nvPicPr>
          <p:cNvPr id="3" name="4 Imagen">
            <a:extLst>
              <a:ext uri="{FF2B5EF4-FFF2-40B4-BE49-F238E27FC236}">
                <a16:creationId xmlns:a16="http://schemas.microsoft.com/office/drawing/2014/main" xmlns="" id="{9713EF88-2209-4CD6-A4F8-D1008AC90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25" t="8921" r="49582" b="6692"/>
          <a:stretch/>
        </p:blipFill>
        <p:spPr>
          <a:xfrm>
            <a:off x="-1191078" y="1091852"/>
            <a:ext cx="8077544" cy="5766148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B7D75C83-1B0D-4BE0-972F-32851FBA4A66}"/>
              </a:ext>
            </a:extLst>
          </p:cNvPr>
          <p:cNvCxnSpPr/>
          <p:nvPr/>
        </p:nvCxnSpPr>
        <p:spPr>
          <a:xfrm>
            <a:off x="1799771" y="3120571"/>
            <a:ext cx="49705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89FA8658-4051-4FBA-9661-8CF00DC80F62}"/>
              </a:ext>
            </a:extLst>
          </p:cNvPr>
          <p:cNvCxnSpPr/>
          <p:nvPr/>
        </p:nvCxnSpPr>
        <p:spPr>
          <a:xfrm>
            <a:off x="2583544" y="3341916"/>
            <a:ext cx="41142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53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82C45785-5F50-4009-80AF-EBC9BDAE3D67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0941962C-D819-4E08-A478-98F215B9E248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518A2B8-A340-40A7-B190-5E761BDB95D9}"/>
              </a:ext>
            </a:extLst>
          </p:cNvPr>
          <p:cNvSpPr txBox="1"/>
          <p:nvPr/>
        </p:nvSpPr>
        <p:spPr>
          <a:xfrm>
            <a:off x="2253231" y="2800810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Comenzaremos por el principio… El método</a:t>
            </a:r>
          </a:p>
          <a:p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0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F0FB0058-ED1D-453D-9574-880ADD7255D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D954C45F-B04B-42C7-A2FD-9DB0AC502616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Resultado de imagen para silueta de mujer con signo de interrogacion">
            <a:extLst>
              <a:ext uri="{FF2B5EF4-FFF2-40B4-BE49-F238E27FC236}">
                <a16:creationId xmlns:a16="http://schemas.microsoft.com/office/drawing/2014/main" xmlns="" id="{63D4ABA9-B239-4939-BBCF-203D124B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12907"/>
            <a:ext cx="3225328" cy="36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CuadroTexto">
            <a:extLst>
              <a:ext uri="{FF2B5EF4-FFF2-40B4-BE49-F238E27FC236}">
                <a16:creationId xmlns:a16="http://schemas.microsoft.com/office/drawing/2014/main" xmlns="" id="{0DC25161-AEDD-4337-A8CF-64276E4A5EB8}"/>
              </a:ext>
            </a:extLst>
          </p:cNvPr>
          <p:cNvSpPr txBox="1"/>
          <p:nvPr/>
        </p:nvSpPr>
        <p:spPr>
          <a:xfrm rot="18075449">
            <a:off x="5860944" y="321768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¿Qué hice?</a:t>
            </a: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xmlns="" id="{2BF7B15F-8990-4CD1-A732-A7641BBCFB2D}"/>
              </a:ext>
            </a:extLst>
          </p:cNvPr>
          <p:cNvSpPr txBox="1"/>
          <p:nvPr/>
        </p:nvSpPr>
        <p:spPr>
          <a:xfrm rot="20790043">
            <a:off x="665196" y="3111511"/>
            <a:ext cx="203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¿Cómo lo hice?</a:t>
            </a:r>
          </a:p>
        </p:txBody>
      </p:sp>
      <p:sp>
        <p:nvSpPr>
          <p:cNvPr id="7" name="9 CuadroTexto">
            <a:extLst>
              <a:ext uri="{FF2B5EF4-FFF2-40B4-BE49-F238E27FC236}">
                <a16:creationId xmlns:a16="http://schemas.microsoft.com/office/drawing/2014/main" xmlns="" id="{3205A929-774A-40EB-8801-5A0042280428}"/>
              </a:ext>
            </a:extLst>
          </p:cNvPr>
          <p:cNvSpPr txBox="1"/>
          <p:nvPr/>
        </p:nvSpPr>
        <p:spPr>
          <a:xfrm rot="2432754">
            <a:off x="6900331" y="43528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¿Cuándo lo hice?</a:t>
            </a:r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xmlns="" id="{3BFC22F2-F13A-4E10-9B06-7FC11B5B4E6B}"/>
              </a:ext>
            </a:extLst>
          </p:cNvPr>
          <p:cNvSpPr txBox="1"/>
          <p:nvPr/>
        </p:nvSpPr>
        <p:spPr>
          <a:xfrm rot="1003592">
            <a:off x="951966" y="435283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¿Qué utilicé?</a:t>
            </a:r>
          </a:p>
        </p:txBody>
      </p:sp>
      <p:sp>
        <p:nvSpPr>
          <p:cNvPr id="9" name="11 CuadroTexto">
            <a:extLst>
              <a:ext uri="{FF2B5EF4-FFF2-40B4-BE49-F238E27FC236}">
                <a16:creationId xmlns:a16="http://schemas.microsoft.com/office/drawing/2014/main" xmlns="" id="{C530A636-5980-4630-90E7-579C4AA18BAE}"/>
              </a:ext>
            </a:extLst>
          </p:cNvPr>
          <p:cNvSpPr txBox="1"/>
          <p:nvPr/>
        </p:nvSpPr>
        <p:spPr>
          <a:xfrm rot="20722785">
            <a:off x="6247058" y="4936333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¿Cuál fue el modelo definitivo?</a:t>
            </a:r>
          </a:p>
        </p:txBody>
      </p:sp>
      <p:sp>
        <p:nvSpPr>
          <p:cNvPr id="10" name="12 CuadroTexto">
            <a:extLst>
              <a:ext uri="{FF2B5EF4-FFF2-40B4-BE49-F238E27FC236}">
                <a16:creationId xmlns:a16="http://schemas.microsoft.com/office/drawing/2014/main" xmlns="" id="{23EE8658-0D2F-45F4-BA11-2A9266FDF60A}"/>
              </a:ext>
            </a:extLst>
          </p:cNvPr>
          <p:cNvSpPr txBox="1"/>
          <p:nvPr/>
        </p:nvSpPr>
        <p:spPr>
          <a:xfrm>
            <a:off x="899592" y="5124163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¿Qué repeticiones hice?</a:t>
            </a:r>
          </a:p>
        </p:txBody>
      </p:sp>
      <p:sp>
        <p:nvSpPr>
          <p:cNvPr id="11" name="5 CuadroTexto">
            <a:extLst>
              <a:ext uri="{FF2B5EF4-FFF2-40B4-BE49-F238E27FC236}">
                <a16:creationId xmlns:a16="http://schemas.microsoft.com/office/drawing/2014/main" xmlns="" id="{D015AF22-BFB3-4457-B9D6-92333594711E}"/>
              </a:ext>
            </a:extLst>
          </p:cNvPr>
          <p:cNvSpPr txBox="1"/>
          <p:nvPr/>
        </p:nvSpPr>
        <p:spPr>
          <a:xfrm>
            <a:off x="273789" y="1650115"/>
            <a:ext cx="322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Comenzaremos por el principio… El método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5E86196D-8FCE-42ED-9C44-1DA8F536AEBC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590EF3F8-8930-4CD2-AB32-25B1A7C9B8C7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597A3363-0DA6-447A-8F76-F820A059C606}"/>
              </a:ext>
            </a:extLst>
          </p:cNvPr>
          <p:cNvSpPr txBox="1"/>
          <p:nvPr/>
        </p:nvSpPr>
        <p:spPr>
          <a:xfrm>
            <a:off x="273789" y="1650115"/>
            <a:ext cx="322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Comenzaremos por el principio… El método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13586D80-5596-4A61-8AC4-62F689B1D617}"/>
              </a:ext>
            </a:extLst>
          </p:cNvPr>
          <p:cNvSpPr txBox="1">
            <a:spLocks/>
          </p:cNvSpPr>
          <p:nvPr/>
        </p:nvSpPr>
        <p:spPr>
          <a:xfrm>
            <a:off x="252083" y="2457241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sección incluso puede empezarse aún cuando todavía no se haya terminado el experimento.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que guardar los datos, los modelos, las fuentes de dónde obtuvimos información…</a:t>
            </a:r>
          </a:p>
        </p:txBody>
      </p:sp>
    </p:spTree>
    <p:extLst>
      <p:ext uri="{BB962C8B-B14F-4D97-AF65-F5344CB8AC3E}">
        <p14:creationId xmlns:p14="http://schemas.microsoft.com/office/powerpoint/2010/main" val="2666800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13E7917B-B977-44F5-9C74-B7B40294B8E0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DBB2D530-2107-4730-9CE3-71997F57A8BE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AD56B61B-46B3-432A-BB2D-0E40EE16686A}"/>
              </a:ext>
            </a:extLst>
          </p:cNvPr>
          <p:cNvSpPr txBox="1">
            <a:spLocks/>
          </p:cNvSpPr>
          <p:nvPr/>
        </p:nvSpPr>
        <p:spPr>
          <a:xfrm>
            <a:off x="12537" y="216116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sección tiene que llevar todos los detalles necesarios para que el estudio sea replicable. Cuidar no irnos al extremo: 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Detallar exageradamente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poner suficiente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Resultado de imagen para laboratorio">
            <a:extLst>
              <a:ext uri="{FF2B5EF4-FFF2-40B4-BE49-F238E27FC236}">
                <a16:creationId xmlns:a16="http://schemas.microsoft.com/office/drawing/2014/main" xmlns="" id="{2D0B8C4A-F821-4836-B471-844FA29D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1457"/>
            <a:ext cx="3121496" cy="19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▷≫ Bolsa de Trabajo como Biólogo marino pesquero en México | JoceJob JJ 2024">
            <a:extLst>
              <a:ext uri="{FF2B5EF4-FFF2-40B4-BE49-F238E27FC236}">
                <a16:creationId xmlns:a16="http://schemas.microsoft.com/office/drawing/2014/main" xmlns="" id="{CADBD085-8113-4915-BF4B-FEEF341A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40" y="4891457"/>
            <a:ext cx="2932846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CuadroTexto">
            <a:extLst>
              <a:ext uri="{FF2B5EF4-FFF2-40B4-BE49-F238E27FC236}">
                <a16:creationId xmlns:a16="http://schemas.microsoft.com/office/drawing/2014/main" xmlns="" id="{F2FEAB9B-5341-4C0F-8DD8-E1962FADEFE1}"/>
              </a:ext>
            </a:extLst>
          </p:cNvPr>
          <p:cNvSpPr txBox="1"/>
          <p:nvPr/>
        </p:nvSpPr>
        <p:spPr>
          <a:xfrm>
            <a:off x="165775" y="1552581"/>
            <a:ext cx="322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Comenzaremos por el principio… El método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4131FFD3-54EB-49CE-84A8-23B80624EFBE}"/>
              </a:ext>
            </a:extLst>
          </p:cNvPr>
          <p:cNvSpPr txBox="1">
            <a:spLocks/>
          </p:cNvSpPr>
          <p:nvPr/>
        </p:nvSpPr>
        <p:spPr>
          <a:xfrm>
            <a:off x="346359" y="1484784"/>
            <a:ext cx="7970057" cy="3827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es un arte? (Recordatorio y “TIPS”)</a:t>
            </a:r>
          </a:p>
          <a:p>
            <a:pPr marL="514350" indent="-514350">
              <a:buFont typeface="+mj-lt"/>
              <a:buAutoNum type="arabicPeriod"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Mitos</a:t>
            </a:r>
          </a:p>
          <a:p>
            <a:pPr marL="514350" indent="-514350">
              <a:buFont typeface="+mj-lt"/>
              <a:buAutoNum type="arabicPeriod"/>
            </a:pPr>
            <a:endParaRPr lang="es-E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estructura de un artículo?</a:t>
            </a: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42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3A09CC81-2CE5-46C5-B85F-DA270F71248B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D7E8E597-687B-4A51-B6FA-4EC9DD4CD386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A87906B0-C9CD-472E-924F-F8A7DC28D131}"/>
              </a:ext>
            </a:extLst>
          </p:cNvPr>
          <p:cNvSpPr txBox="1"/>
          <p:nvPr/>
        </p:nvSpPr>
        <p:spPr>
          <a:xfrm>
            <a:off x="273789" y="1650115"/>
            <a:ext cx="322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Comenzaremos por el principio… El método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D10B9FFC-8B6B-4356-9A1B-437CC25EBB61}"/>
              </a:ext>
            </a:extLst>
          </p:cNvPr>
          <p:cNvSpPr txBox="1">
            <a:spLocks/>
          </p:cNvSpPr>
          <p:nvPr/>
        </p:nvSpPr>
        <p:spPr>
          <a:xfrm>
            <a:off x="77352" y="229758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no debe faltar en mis métodos?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se hizo el análisis.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pasos en orden cronológico de lo que se hizo </a:t>
            </a:r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flexibilidad”). 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divisiones en subtemas cuando sea necesario.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 lo suficiente considerando siempre el tipo de revista.</a:t>
            </a:r>
          </a:p>
          <a:p>
            <a:pPr>
              <a:buFontTx/>
              <a:buChar char="-"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19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271DD0D4-C715-4F95-AEDF-B71A3C971360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48664C1F-D562-4426-A232-DDD27B95ED13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2348D9FA-821D-4EDC-95AD-ED21A21522FB}"/>
              </a:ext>
            </a:extLst>
          </p:cNvPr>
          <p:cNvSpPr txBox="1"/>
          <p:nvPr/>
        </p:nvSpPr>
        <p:spPr>
          <a:xfrm>
            <a:off x="273789" y="1650115"/>
            <a:ext cx="322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Comenzaremos por el principio… El método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58C062F6-C8AC-4134-9440-03F695C14EEF}"/>
              </a:ext>
            </a:extLst>
          </p:cNvPr>
          <p:cNvSpPr txBox="1">
            <a:spLocks/>
          </p:cNvSpPr>
          <p:nvPr/>
        </p:nvSpPr>
        <p:spPr>
          <a:xfrm>
            <a:off x="273790" y="2385227"/>
            <a:ext cx="8450718" cy="42581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sección de métodos puede ser corta o larga. Depende de la revista y de dónde queramos la atención del lector. Entonces los métodos puede ser una sección: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CORTA</a:t>
            </a: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AE79BBD-5856-4119-9F21-B79509F8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0" y="4219077"/>
            <a:ext cx="1662385" cy="2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215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662BC0C9-B18C-4996-9C9C-0EC21CBF5F79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C22E594A-9CCD-4C51-A5D8-C89294E8EDD6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60CF557D-81D2-4E9B-A13B-863018F4AD79}"/>
              </a:ext>
            </a:extLst>
          </p:cNvPr>
          <p:cNvSpPr txBox="1">
            <a:spLocks/>
          </p:cNvSpPr>
          <p:nvPr/>
        </p:nvSpPr>
        <p:spPr>
          <a:xfrm>
            <a:off x="251520" y="1412776"/>
            <a:ext cx="8618128" cy="61206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Abrir llave">
            <a:extLst>
              <a:ext uri="{FF2B5EF4-FFF2-40B4-BE49-F238E27FC236}">
                <a16:creationId xmlns:a16="http://schemas.microsoft.com/office/drawing/2014/main" xmlns="" id="{2159B1CF-DF78-4E38-BF22-114C852FA4AC}"/>
              </a:ext>
            </a:extLst>
          </p:cNvPr>
          <p:cNvSpPr/>
          <p:nvPr/>
        </p:nvSpPr>
        <p:spPr>
          <a:xfrm>
            <a:off x="2627784" y="2794859"/>
            <a:ext cx="432048" cy="38457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3616F760-A1EB-478D-BD8C-18AE88B9B307}"/>
              </a:ext>
            </a:extLst>
          </p:cNvPr>
          <p:cNvSpPr txBox="1">
            <a:spLocks/>
          </p:cNvSpPr>
          <p:nvPr/>
        </p:nvSpPr>
        <p:spPr>
          <a:xfrm>
            <a:off x="3059832" y="3429000"/>
            <a:ext cx="5809816" cy="45365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Asume que el lector tiene contexto.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revista en la que mi tipo de estudio es común.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algunas definiciones.</a:t>
            </a:r>
          </a:p>
          <a:p>
            <a:pPr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 CuadroTexto">
            <a:extLst>
              <a:ext uri="{FF2B5EF4-FFF2-40B4-BE49-F238E27FC236}">
                <a16:creationId xmlns:a16="http://schemas.microsoft.com/office/drawing/2014/main" xmlns="" id="{3FD135AF-D4E0-4F6C-9BEC-2D7F120A7870}"/>
              </a:ext>
            </a:extLst>
          </p:cNvPr>
          <p:cNvSpPr txBox="1"/>
          <p:nvPr/>
        </p:nvSpPr>
        <p:spPr>
          <a:xfrm>
            <a:off x="273789" y="1650115"/>
            <a:ext cx="322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Comenzaremos por el principio… El método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72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4C62B700-07DD-4FA5-BCC9-361B2AFC8DC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0A8DCF95-2A71-47AD-BE62-475DCA448BAE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20FAD370-0777-45F1-819C-F228A01033DF}"/>
              </a:ext>
            </a:extLst>
          </p:cNvPr>
          <p:cNvSpPr txBox="1"/>
          <p:nvPr/>
        </p:nvSpPr>
        <p:spPr>
          <a:xfrm>
            <a:off x="273789" y="1650115"/>
            <a:ext cx="322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Comenzaremos por el principio… El método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0BD3E2A2-7384-4371-B4C3-681C1ED422E4}"/>
              </a:ext>
            </a:extLst>
          </p:cNvPr>
          <p:cNvSpPr txBox="1">
            <a:spLocks/>
          </p:cNvSpPr>
          <p:nvPr/>
        </p:nvSpPr>
        <p:spPr>
          <a:xfrm>
            <a:off x="149920" y="1935292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 Abrir llave">
            <a:extLst>
              <a:ext uri="{FF2B5EF4-FFF2-40B4-BE49-F238E27FC236}">
                <a16:creationId xmlns:a16="http://schemas.microsoft.com/office/drawing/2014/main" xmlns="" id="{B27BE054-6FBF-44EB-A24F-A9E5327625FC}"/>
              </a:ext>
            </a:extLst>
          </p:cNvPr>
          <p:cNvSpPr/>
          <p:nvPr/>
        </p:nvSpPr>
        <p:spPr>
          <a:xfrm>
            <a:off x="1874869" y="2286861"/>
            <a:ext cx="432048" cy="31048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D0FBEF7C-5F59-478A-AF03-20E0CB81B04C}"/>
              </a:ext>
            </a:extLst>
          </p:cNvPr>
          <p:cNvSpPr txBox="1">
            <a:spLocks/>
          </p:cNvSpPr>
          <p:nvPr/>
        </p:nvSpPr>
        <p:spPr>
          <a:xfrm>
            <a:off x="3168061" y="1754945"/>
            <a:ext cx="5809816" cy="4853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contexto al lector.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Posiblemente varias secciones.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más detallada.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más definiciones.</a:t>
            </a: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método es lo novedoso de mi trabajo.</a:t>
            </a:r>
          </a:p>
          <a:p>
            <a:pPr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94E4D26-582D-4E0E-8E69-3E9716441370}"/>
              </a:ext>
            </a:extLst>
          </p:cNvPr>
          <p:cNvSpPr txBox="1"/>
          <p:nvPr/>
        </p:nvSpPr>
        <p:spPr>
          <a:xfrm>
            <a:off x="177525" y="5933473"/>
            <a:ext cx="686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OJO= Si estamos poniendo a prueba un método, posiblemente haya </a:t>
            </a:r>
          </a:p>
          <a:p>
            <a:r>
              <a:rPr lang="es-MX" dirty="0"/>
              <a:t>información que quede mejor en la sección de resultados.</a:t>
            </a:r>
          </a:p>
        </p:txBody>
      </p:sp>
    </p:spTree>
    <p:extLst>
      <p:ext uri="{BB962C8B-B14F-4D97-AF65-F5344CB8AC3E}">
        <p14:creationId xmlns:p14="http://schemas.microsoft.com/office/powerpoint/2010/main" val="76914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36C50E40-4D1D-4E93-93B8-F8945C3AB8D3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CE232F22-6CC0-4443-A56C-465BD0EB5BDF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30051BA5-7772-401F-887A-364CC8C46CA9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775656F7-A43A-45E5-9D0D-906DE87506E3}"/>
              </a:ext>
            </a:extLst>
          </p:cNvPr>
          <p:cNvSpPr txBox="1">
            <a:spLocks/>
          </p:cNvSpPr>
          <p:nvPr/>
        </p:nvSpPr>
        <p:spPr>
          <a:xfrm>
            <a:off x="525872" y="2147545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resultados, son los resultados y nada</a:t>
            </a:r>
          </a:p>
          <a:p>
            <a:pPr marL="0" indent="0">
              <a:buNone/>
            </a:pPr>
            <a:r>
              <a:rPr lang="es-MX" sz="3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los resultados.</a:t>
            </a:r>
            <a:endParaRPr lang="es-MX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CAMPO LABORAL DE UN BIOLOGO | Web Oficial EUROINNOVA">
            <a:extLst>
              <a:ext uri="{FF2B5EF4-FFF2-40B4-BE49-F238E27FC236}">
                <a16:creationId xmlns:a16="http://schemas.microsoft.com/office/drawing/2014/main" xmlns="" id="{5EB0DC77-9B35-45F6-A3F4-0C385968C1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47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36C50E40-4D1D-4E93-93B8-F8945C3AB8D3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CE232F22-6CC0-4443-A56C-465BD0EB5BDF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30051BA5-7772-401F-887A-364CC8C46CA9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775656F7-A43A-45E5-9D0D-906DE87506E3}"/>
              </a:ext>
            </a:extLst>
          </p:cNvPr>
          <p:cNvSpPr txBox="1">
            <a:spLocks/>
          </p:cNvSpPr>
          <p:nvPr/>
        </p:nvSpPr>
        <p:spPr>
          <a:xfrm>
            <a:off x="525872" y="2795601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fundamental:¿Qué es lo novedoso de nuestro trabajo?¿Qué se encontró? ¿Responde a nuestra pregunta?</a:t>
            </a: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 estrecho con nuestra 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CAMPO LABORAL DE UN BIOLOGO | Web Oficial EUROINNOVA">
            <a:extLst>
              <a:ext uri="{FF2B5EF4-FFF2-40B4-BE49-F238E27FC236}">
                <a16:creationId xmlns:a16="http://schemas.microsoft.com/office/drawing/2014/main" xmlns="" id="{5EB0DC77-9B35-45F6-A3F4-0C385968C1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453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D43E4C75-8332-4522-BA79-E51E128013EB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2BB4D0D8-9E11-4B77-B68B-6B55A65FA44A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7CB1B012-BADC-4CC3-81AF-2479480CFB3C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209B2CF7-AACD-4CDB-BD55-CBB55516C8B6}"/>
              </a:ext>
            </a:extLst>
          </p:cNvPr>
          <p:cNvSpPr txBox="1">
            <a:spLocks/>
          </p:cNvSpPr>
          <p:nvPr/>
        </p:nvSpPr>
        <p:spPr>
          <a:xfrm>
            <a:off x="251520" y="205084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Presentan de manera objetiva los “Key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sin interpretación (aunque depende de la revista). </a:t>
            </a: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texto que subraya lo importante de nuestras figuras y tablas.</a:t>
            </a:r>
          </a:p>
        </p:txBody>
      </p:sp>
      <p:pic>
        <p:nvPicPr>
          <p:cNvPr id="7" name="Picture 4" descr="Resultado de imagen de ser objetivo">
            <a:extLst>
              <a:ext uri="{FF2B5EF4-FFF2-40B4-BE49-F238E27FC236}">
                <a16:creationId xmlns:a16="http://schemas.microsoft.com/office/drawing/2014/main" xmlns="" id="{656ED9D2-C076-4DC0-92D7-70FA3722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09" y="30647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C9F81F-B8B1-4540-9EAE-A28153C8E4C3}"/>
              </a:ext>
            </a:extLst>
          </p:cNvPr>
          <p:cNvSpPr txBox="1"/>
          <p:nvPr/>
        </p:nvSpPr>
        <p:spPr>
          <a:xfrm>
            <a:off x="4823853" y="3536157"/>
            <a:ext cx="340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queremos la atención?</a:t>
            </a:r>
          </a:p>
          <a:p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02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11AF25CE-028F-4C96-BEC8-5CCEC0A96565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761FBB94-FAA0-4EC4-AFAC-C88C8AD754C9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3722D08E-9559-4B76-82DA-AA70FA2F2164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2 Rectángulo">
            <a:extLst>
              <a:ext uri="{FF2B5EF4-FFF2-40B4-BE49-F238E27FC236}">
                <a16:creationId xmlns:a16="http://schemas.microsoft.com/office/drawing/2014/main" xmlns="" id="{BC47B055-BC5F-4D77-90E3-0FAADF690EFD}"/>
              </a:ext>
            </a:extLst>
          </p:cNvPr>
          <p:cNvSpPr/>
          <p:nvPr/>
        </p:nvSpPr>
        <p:spPr>
          <a:xfrm>
            <a:off x="539552" y="1988840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“Los resultados son los resultados y nada más que los resultados”</a:t>
            </a:r>
          </a:p>
          <a:p>
            <a:pPr algn="ctr"/>
            <a:endParaRPr lang="es-MX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otra manera puede ser muy confuso, pero pasa muy seguido el encontrar resultados en otras secciones como la discusión. </a:t>
            </a:r>
          </a:p>
        </p:txBody>
      </p:sp>
    </p:spTree>
    <p:extLst>
      <p:ext uri="{BB962C8B-B14F-4D97-AF65-F5344CB8AC3E}">
        <p14:creationId xmlns:p14="http://schemas.microsoft.com/office/powerpoint/2010/main" val="1946338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B40B33B6-3D88-4214-9386-9898E5F8E38B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B635264-0E0F-431E-8997-A745B1A767A7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Rectángulo">
            <a:extLst>
              <a:ext uri="{FF2B5EF4-FFF2-40B4-BE49-F238E27FC236}">
                <a16:creationId xmlns:a16="http://schemas.microsoft.com/office/drawing/2014/main" xmlns="" id="{2540D6F1-2F4D-4C24-8BFE-F11752B45EE9}"/>
              </a:ext>
            </a:extLst>
          </p:cNvPr>
          <p:cNvSpPr/>
          <p:nvPr/>
        </p:nvSpPr>
        <p:spPr>
          <a:xfrm>
            <a:off x="683568" y="214040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Separating</a:t>
            </a:r>
            <a:r>
              <a:rPr lang="es-MX" sz="3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s-MX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s-MX" sz="3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s-MX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preserves </a:t>
            </a:r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endParaRPr lang="es-MX" sz="32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objectivity</a:t>
            </a:r>
            <a:r>
              <a:rPr lang="es-MX" sz="3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endParaRPr lang="es-MX" sz="32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</a:t>
            </a:r>
            <a:endParaRPr lang="es-MX" sz="32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should</a:t>
            </a:r>
            <a:r>
              <a:rPr lang="es-MX" sz="3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be </a:t>
            </a:r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presented</a:t>
            </a:r>
            <a:endParaRPr lang="es-MX" sz="32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clearly</a:t>
            </a:r>
            <a:r>
              <a:rPr lang="es-MX" sz="3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</a:t>
            </a:r>
          </a:p>
          <a:p>
            <a:pPr algn="ctr"/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clinically</a:t>
            </a:r>
            <a:r>
              <a:rPr lang="es-MX" sz="3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without</a:t>
            </a:r>
            <a:endParaRPr lang="es-MX" sz="32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i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comment</a:t>
            </a:r>
            <a:r>
              <a:rPr lang="es-MX" sz="3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s-MX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 CuadroTexto">
            <a:extLst>
              <a:ext uri="{FF2B5EF4-FFF2-40B4-BE49-F238E27FC236}">
                <a16:creationId xmlns:a16="http://schemas.microsoft.com/office/drawing/2014/main" xmlns="" id="{FDFAEDF7-7562-4BAC-8975-59DBDD1FC3EB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6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77071432-D75C-4BE7-B7BC-C269EF5B8C76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333153FE-CB8A-4DC9-94E6-1EEA5DA0DA0D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35AACA9B-E0EE-49AA-8573-756B76349411}"/>
              </a:ext>
            </a:extLst>
          </p:cNvPr>
          <p:cNvSpPr txBox="1">
            <a:spLocks/>
          </p:cNvSpPr>
          <p:nvPr/>
        </p:nvSpPr>
        <p:spPr>
          <a:xfrm>
            <a:off x="525872" y="2103104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Tablas y Figuras</a:t>
            </a:r>
          </a:p>
          <a:p>
            <a:pPr marL="0" indent="0">
              <a:buNone/>
            </a:pP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Fundamentales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sección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puede haber </a:t>
            </a: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otras secciones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haber una selección muy cuidadosa. </a:t>
            </a: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figures are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</a:p>
        </p:txBody>
      </p:sp>
      <p:sp>
        <p:nvSpPr>
          <p:cNvPr id="5" name="5 CuadroTexto">
            <a:extLst>
              <a:ext uri="{FF2B5EF4-FFF2-40B4-BE49-F238E27FC236}">
                <a16:creationId xmlns:a16="http://schemas.microsoft.com/office/drawing/2014/main" xmlns="" id="{8D3FF0C8-981F-4C2A-802C-FFEC86975D25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xmlns="" id="{73DD460F-CC5A-4A51-A363-893666757FC8}"/>
              </a:ext>
            </a:extLst>
          </p:cNvPr>
          <p:cNvSpPr txBox="1">
            <a:spLocks/>
          </p:cNvSpPr>
          <p:nvPr/>
        </p:nvSpPr>
        <p:spPr>
          <a:xfrm>
            <a:off x="346359" y="1451428"/>
            <a:ext cx="4441665" cy="543395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Disfrute/Gozo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Disciplina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Concentración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Inspiración/Creatividad</a:t>
            </a:r>
          </a:p>
          <a:p>
            <a:pPr marL="514350" indent="-514350">
              <a:buFont typeface="+mj-lt"/>
              <a:buAutoNum type="arabicPeriod"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Flexibilidad</a:t>
            </a:r>
          </a:p>
          <a:p>
            <a:pPr marL="514350" indent="-514350">
              <a:buFont typeface="+mj-lt"/>
              <a:buAutoNum type="arabicPeriod"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Control del “pánico escénico”</a:t>
            </a:r>
          </a:p>
        </p:txBody>
      </p:sp>
      <p:pic>
        <p:nvPicPr>
          <p:cNvPr id="3" name="Picture 2" descr="Pitzintekutli Xochipilli / Mexico   Carlos Quezada Photography">
            <a:extLst>
              <a:ext uri="{FF2B5EF4-FFF2-40B4-BE49-F238E27FC236}">
                <a16:creationId xmlns:a16="http://schemas.microsoft.com/office/drawing/2014/main" xmlns="" id="{CE97AA87-4C1C-4219-9981-132FDBBE2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7978" r="14347"/>
          <a:stretch/>
        </p:blipFill>
        <p:spPr bwMode="auto">
          <a:xfrm>
            <a:off x="6325879" y="1121913"/>
            <a:ext cx="2818121" cy="48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 CuadroTexto">
            <a:extLst>
              <a:ext uri="{FF2B5EF4-FFF2-40B4-BE49-F238E27FC236}">
                <a16:creationId xmlns:a16="http://schemas.microsoft.com/office/drawing/2014/main" xmlns="" id="{3EF67937-2EC8-4FA9-9B0D-36CB7A478CCF}"/>
              </a:ext>
            </a:extLst>
          </p:cNvPr>
          <p:cNvSpPr txBox="1"/>
          <p:nvPr/>
        </p:nvSpPr>
        <p:spPr>
          <a:xfrm>
            <a:off x="252411" y="676889"/>
            <a:ext cx="453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¿Por qué es un arte?</a:t>
            </a:r>
          </a:p>
        </p:txBody>
      </p:sp>
      <p:cxnSp>
        <p:nvCxnSpPr>
          <p:cNvPr id="5" name="6 Conector recto">
            <a:extLst>
              <a:ext uri="{FF2B5EF4-FFF2-40B4-BE49-F238E27FC236}">
                <a16:creationId xmlns:a16="http://schemas.microsoft.com/office/drawing/2014/main" xmlns="" id="{B7438DF1-07F5-451E-9BC2-66333E015A67}"/>
              </a:ext>
            </a:extLst>
          </p:cNvPr>
          <p:cNvCxnSpPr>
            <a:cxnSpLocks/>
          </p:cNvCxnSpPr>
          <p:nvPr/>
        </p:nvCxnSpPr>
        <p:spPr>
          <a:xfrm>
            <a:off x="346359" y="1305843"/>
            <a:ext cx="39643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447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062A3D6B-DF7F-42D7-B5C2-803A3B37CA8C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8C8E6C5E-B4F1-4034-90CE-32F462955547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57E9F000-BDBA-4F07-9F70-E2823A1C0381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7CFE605E-1532-43BC-8D95-90F6A7A48BB2}"/>
              </a:ext>
            </a:extLst>
          </p:cNvPr>
          <p:cNvSpPr txBox="1">
            <a:spLocks/>
          </p:cNvSpPr>
          <p:nvPr/>
        </p:nvSpPr>
        <p:spPr>
          <a:xfrm>
            <a:off x="658980" y="1648390"/>
            <a:ext cx="782604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“Una figura dice más que mil palabras”</a:t>
            </a: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>
            <a:extLst>
              <a:ext uri="{FF2B5EF4-FFF2-40B4-BE49-F238E27FC236}">
                <a16:creationId xmlns:a16="http://schemas.microsoft.com/office/drawing/2014/main" xmlns="" id="{A403CE30-D88F-4DA6-B6F3-A0F7AF798D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47" y="2835670"/>
            <a:ext cx="4080965" cy="3961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92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BBD17924-6B73-49C2-81C2-D252BDF838C4}"/>
              </a:ext>
            </a:extLst>
          </p:cNvPr>
          <p:cNvSpPr txBox="1">
            <a:spLocks/>
          </p:cNvSpPr>
          <p:nvPr/>
        </p:nvSpPr>
        <p:spPr>
          <a:xfrm>
            <a:off x="252083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hay que fijarnos en seguir ciertas reglas:</a:t>
            </a:r>
          </a:p>
          <a:p>
            <a:pPr>
              <a:buFontTx/>
              <a:buChar char="-"/>
            </a:pPr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solicitada por la revista</a:t>
            </a:r>
          </a:p>
          <a:p>
            <a:pPr>
              <a:buFontTx/>
              <a:buChar char="-"/>
            </a:pPr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figuras máximo</a:t>
            </a:r>
          </a:p>
          <a:p>
            <a:pPr>
              <a:buFontTx/>
              <a:buChar char="-"/>
            </a:pPr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una debe llevar su leyenda</a:t>
            </a:r>
          </a:p>
          <a:p>
            <a:pPr>
              <a:buFontTx/>
              <a:buChar char="-"/>
            </a:pPr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muy coloridos y considerar a los daltónicos (imágenes a color)</a:t>
            </a:r>
          </a:p>
          <a:p>
            <a:pPr>
              <a:buFontTx/>
              <a:buChar char="-"/>
            </a:pPr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consistente con el formato</a:t>
            </a:r>
          </a:p>
          <a:p>
            <a:pPr>
              <a:buFontTx/>
              <a:buChar char="-"/>
            </a:pPr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Poner unidades en los ejes</a:t>
            </a:r>
          </a:p>
          <a:p>
            <a:pPr>
              <a:buFontTx/>
              <a:buChar char="-"/>
            </a:pPr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saturar la imagen</a:t>
            </a:r>
          </a:p>
          <a:p>
            <a:pPr>
              <a:buFontTx/>
              <a:buChar char="-"/>
            </a:pPr>
            <a:endParaRPr lang="es-MX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38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selecciono cuáles sí y cuáles no?</a:t>
            </a:r>
          </a:p>
          <a:p>
            <a:pPr marL="0" indent="0" algn="ctr"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Unfortunately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do.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marL="0" indent="0" algn="ctr"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no sea útil y esté relacionado con mi hipótesis queda fuera. </a:t>
            </a:r>
          </a:p>
        </p:txBody>
      </p:sp>
    </p:spTree>
    <p:extLst>
      <p:ext uri="{BB962C8B-B14F-4D97-AF65-F5344CB8AC3E}">
        <p14:creationId xmlns:p14="http://schemas.microsoft.com/office/powerpoint/2010/main" val="1951941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Cuándo sí es mejor una tabla?</a:t>
            </a:r>
          </a:p>
          <a:p>
            <a:pPr marL="0" indent="0" algn="ctr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58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D1BDDB9-B446-4322-B001-AA743A724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6" y="1993473"/>
            <a:ext cx="4805250" cy="455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Rectángulo">
            <a:extLst>
              <a:ext uri="{FF2B5EF4-FFF2-40B4-BE49-F238E27FC236}">
                <a16:creationId xmlns:a16="http://schemas.microsoft.com/office/drawing/2014/main" xmlns="" id="{86E86B0E-9155-4E59-994D-315BEBC8A51C}"/>
              </a:ext>
            </a:extLst>
          </p:cNvPr>
          <p:cNvSpPr/>
          <p:nvPr/>
        </p:nvSpPr>
        <p:spPr>
          <a:xfrm>
            <a:off x="580280" y="2224011"/>
            <a:ext cx="5040560" cy="1987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xmlns="" id="{D1378406-BBBA-49BA-B7A2-784FA937FEF7}"/>
              </a:ext>
            </a:extLst>
          </p:cNvPr>
          <p:cNvSpPr/>
          <p:nvPr/>
        </p:nvSpPr>
        <p:spPr>
          <a:xfrm>
            <a:off x="580280" y="4413048"/>
            <a:ext cx="5040560" cy="1987427"/>
          </a:xfrm>
          <a:prstGeom prst="rect">
            <a:avLst/>
          </a:prstGeom>
          <a:noFill/>
          <a:ln>
            <a:solidFill>
              <a:srgbClr val="39E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6" descr="Resultado de imagen de correcto palomita">
            <a:extLst>
              <a:ext uri="{FF2B5EF4-FFF2-40B4-BE49-F238E27FC236}">
                <a16:creationId xmlns:a16="http://schemas.microsoft.com/office/drawing/2014/main" xmlns="" id="{A9DCC516-F3CB-486C-8DB6-1E0F7186E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89" b="6852"/>
          <a:stretch/>
        </p:blipFill>
        <p:spPr bwMode="auto">
          <a:xfrm>
            <a:off x="5720006" y="4242012"/>
            <a:ext cx="2442599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n de correcto palomita">
            <a:extLst>
              <a:ext uri="{FF2B5EF4-FFF2-40B4-BE49-F238E27FC236}">
                <a16:creationId xmlns:a16="http://schemas.microsoft.com/office/drawing/2014/main" xmlns="" id="{AA4548CE-3A10-4070-8918-CFCD32402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9" b="12020"/>
          <a:stretch/>
        </p:blipFill>
        <p:spPr bwMode="auto">
          <a:xfrm>
            <a:off x="6038906" y="1974991"/>
            <a:ext cx="2786873" cy="23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93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xmlns="" id="{68C0FA0F-9899-40A7-A114-7307C7C16ACE}"/>
              </a:ext>
            </a:extLst>
          </p:cNvPr>
          <p:cNvSpPr txBox="1">
            <a:spLocks/>
          </p:cNvSpPr>
          <p:nvPr/>
        </p:nvSpPr>
        <p:spPr>
          <a:xfrm>
            <a:off x="252083" y="1972418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haces referencia a tu tabla o figura es que tal vez ese resultado en particular no es tan importante como pensabas.</a:t>
            </a:r>
          </a:p>
          <a:p>
            <a:pPr marL="0" indent="0"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recuerda que existen los apéndices.</a:t>
            </a:r>
          </a:p>
          <a:p>
            <a:pPr marL="0" indent="0"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Resultado de imagen de importancia">
            <a:extLst>
              <a:ext uri="{FF2B5EF4-FFF2-40B4-BE49-F238E27FC236}">
                <a16:creationId xmlns:a16="http://schemas.microsoft.com/office/drawing/2014/main" xmlns="" id="{DBB55AE6-EE46-417F-BD34-8AF0A936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48" y="3429000"/>
            <a:ext cx="3998563" cy="195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7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xmlns="" id="{E1799CFF-930D-4370-A530-D8D909300456}"/>
              </a:ext>
            </a:extLst>
          </p:cNvPr>
          <p:cNvSpPr txBox="1">
            <a:spLocks/>
          </p:cNvSpPr>
          <p:nvPr/>
        </p:nvSpPr>
        <p:spPr>
          <a:xfrm>
            <a:off x="251520" y="2007296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 de poner la atención del lector en las tendencias y resultados significativos.</a:t>
            </a: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s-MX" sz="7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7200" dirty="0">
                <a:solidFill>
                  <a:srgbClr val="00B0F0"/>
                </a:solidFill>
              </a:rPr>
              <a:t>≤ 0.05</a:t>
            </a:r>
            <a:endParaRPr lang="es-MX" sz="7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6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xmlns="" id="{E1799CFF-930D-4370-A530-D8D909300456}"/>
              </a:ext>
            </a:extLst>
          </p:cNvPr>
          <p:cNvSpPr txBox="1">
            <a:spLocks/>
          </p:cNvSpPr>
          <p:nvPr/>
        </p:nvSpPr>
        <p:spPr>
          <a:xfrm>
            <a:off x="251520" y="2007296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orden de la historia cuenta mucho</a:t>
            </a: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Resultado de imagen para primera plana jornada">
            <a:extLst>
              <a:ext uri="{FF2B5EF4-FFF2-40B4-BE49-F238E27FC236}">
                <a16:creationId xmlns:a16="http://schemas.microsoft.com/office/drawing/2014/main" xmlns="" id="{5B6E8322-1539-4368-B335-5468FD76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18" y="2653627"/>
            <a:ext cx="2909979" cy="40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31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C3E6AE45-CBED-4788-A9D4-A37519FB2D14}"/>
              </a:ext>
            </a:extLst>
          </p:cNvPr>
          <p:cNvSpPr txBox="1">
            <a:spLocks/>
          </p:cNvSpPr>
          <p:nvPr/>
        </p:nvSpPr>
        <p:spPr>
          <a:xfrm>
            <a:off x="26552" y="1906254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igual que en los métodos, los resultados tienen subsecciones que facilitan la claridad:</a:t>
            </a:r>
          </a:p>
          <a:p>
            <a:pPr marL="0" indent="0"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                               Resultados</a:t>
            </a: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3.1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3.2-3.5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3.6 IDEM</a:t>
            </a: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LTRE                               3.8 LTRE </a:t>
            </a:r>
          </a:p>
        </p:txBody>
      </p:sp>
    </p:spTree>
    <p:extLst>
      <p:ext uri="{BB962C8B-B14F-4D97-AF65-F5344CB8AC3E}">
        <p14:creationId xmlns:p14="http://schemas.microsoft.com/office/powerpoint/2010/main" val="3788721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041CD104-8225-41FE-B3E3-8E7FC88CDF01}"/>
              </a:ext>
            </a:extLst>
          </p:cNvPr>
          <p:cNvSpPr txBox="1">
            <a:spLocks/>
          </p:cNvSpPr>
          <p:nvPr/>
        </p:nvSpPr>
        <p:spPr>
          <a:xfrm>
            <a:off x="403920" y="1935286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 forma importante de contar la historia es poniendo primero los resultados más importantes:</a:t>
            </a: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Los resultados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están </a:t>
            </a: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relacionados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tu </a:t>
            </a: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Los resultados </a:t>
            </a: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 contundentes que tienen que ver con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hipótesis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Los </a:t>
            </a: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importantes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tienen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ver con tu </a:t>
            </a:r>
            <a:r>
              <a:rPr lang="es-MX" dirty="0">
                <a:solidFill>
                  <a:srgbClr val="BB0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283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>
            <a:extLst>
              <a:ext uri="{FF2B5EF4-FFF2-40B4-BE49-F238E27FC236}">
                <a16:creationId xmlns:a16="http://schemas.microsoft.com/office/drawing/2014/main" xmlns="" id="{2A3EEC27-E72E-4E26-BE04-76C609AD52F4}"/>
              </a:ext>
            </a:extLst>
          </p:cNvPr>
          <p:cNvSpPr txBox="1"/>
          <p:nvPr/>
        </p:nvSpPr>
        <p:spPr>
          <a:xfrm>
            <a:off x="252411" y="676889"/>
            <a:ext cx="453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¿Por qué es un arte?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2A3149A5-44B7-48BC-B127-529B01196279}"/>
              </a:ext>
            </a:extLst>
          </p:cNvPr>
          <p:cNvCxnSpPr>
            <a:cxnSpLocks/>
          </p:cNvCxnSpPr>
          <p:nvPr/>
        </p:nvCxnSpPr>
        <p:spPr>
          <a:xfrm>
            <a:off x="346359" y="1305843"/>
            <a:ext cx="39643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55CE4C9A-C699-45FF-B8EB-023CD84E4338}"/>
              </a:ext>
            </a:extLst>
          </p:cNvPr>
          <p:cNvSpPr txBox="1">
            <a:spLocks/>
          </p:cNvSpPr>
          <p:nvPr/>
        </p:nvSpPr>
        <p:spPr>
          <a:xfrm>
            <a:off x="252411" y="1603716"/>
            <a:ext cx="8618128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Disfrute/Gozo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 sido parte de una aventura en el mundo de la ciencia en el que se descubrió algo muy interesante que me gustaría compartir contigo. En este artículo te voy a llevar a la misma aventura para enseñarte lo más emocionante de todo. De esta manera, yo espero que reconozcas la contribución científica que logramos”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10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0162F0D4-1B62-4C1A-B2A4-4973E0B08DD3}"/>
              </a:ext>
            </a:extLst>
          </p:cNvPr>
          <p:cNvSpPr txBox="1">
            <a:spLocks/>
          </p:cNvSpPr>
          <p:nvPr/>
        </p:nvSpPr>
        <p:spPr>
          <a:xfrm>
            <a:off x="267998" y="1878922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sz="4400" dirty="0"/>
              <a:t>                 </a:t>
            </a:r>
            <a:r>
              <a:rPr lang="es-MX" sz="4400" dirty="0">
                <a:solidFill>
                  <a:schemeClr val="bg1">
                    <a:lumMod val="50000"/>
                  </a:schemeClr>
                </a:solidFill>
              </a:rPr>
              <a:t>“La introducción” </a:t>
            </a:r>
          </a:p>
          <a:p>
            <a:pPr marL="0" lvl="0" indent="0">
              <a:buNone/>
            </a:pPr>
            <a:endParaRPr lang="es-MX" sz="4400" dirty="0"/>
          </a:p>
          <a:p>
            <a:pPr marL="0" lvl="0" indent="0">
              <a:buNone/>
            </a:pPr>
            <a:endParaRPr lang="es-MX" sz="4400" dirty="0"/>
          </a:p>
          <a:p>
            <a:pPr marL="0" lvl="0" indent="0">
              <a:buNone/>
            </a:pPr>
            <a:endParaRPr lang="es-MX" sz="4400" dirty="0"/>
          </a:p>
          <a:p>
            <a:pPr marL="0" lvl="0" indent="0">
              <a:buNone/>
            </a:pPr>
            <a:endParaRPr lang="es-MX" sz="4400" dirty="0"/>
          </a:p>
          <a:p>
            <a:pPr marL="0" lvl="0" indent="0" algn="ctr">
              <a:buNone/>
            </a:pPr>
            <a:r>
              <a:rPr lang="es-MX" sz="4400" dirty="0">
                <a:solidFill>
                  <a:schemeClr val="bg1">
                    <a:lumMod val="50000"/>
                  </a:schemeClr>
                </a:solidFill>
              </a:rPr>
              <a:t>¿Por qué vale la pena contar nuestra historia?</a:t>
            </a:r>
          </a:p>
          <a:p>
            <a:pPr marL="0" lvl="0" indent="0">
              <a:buNone/>
            </a:pPr>
            <a:r>
              <a:rPr lang="es-MX" sz="4400" dirty="0"/>
              <a:t> </a:t>
            </a:r>
          </a:p>
        </p:txBody>
      </p:sp>
      <p:pic>
        <p:nvPicPr>
          <p:cNvPr id="8" name="Picture 2" descr="Resultado de imagen para the opening theatre">
            <a:extLst>
              <a:ext uri="{FF2B5EF4-FFF2-40B4-BE49-F238E27FC236}">
                <a16:creationId xmlns:a16="http://schemas.microsoft.com/office/drawing/2014/main" xmlns="" id="{92659614-FB50-4DCA-85D1-CE73F2BB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23176"/>
            <a:ext cx="3942606" cy="26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84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DIRECCIÓN">
            <a:extLst>
              <a:ext uri="{FF2B5EF4-FFF2-40B4-BE49-F238E27FC236}">
                <a16:creationId xmlns:a16="http://schemas.microsoft.com/office/drawing/2014/main" xmlns="" id="{38B0C91F-C824-4743-8B5A-B69EAE6F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85" y="3429000"/>
            <a:ext cx="4407363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xmlns="" id="{3BF4C236-7DCC-496C-BEC5-17FF73EFF45E}"/>
              </a:ext>
            </a:extLst>
          </p:cNvPr>
          <p:cNvSpPr txBox="1">
            <a:spLocks/>
          </p:cNvSpPr>
          <p:nvPr/>
        </p:nvSpPr>
        <p:spPr>
          <a:xfrm>
            <a:off x="251520" y="1484784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s-MX" sz="4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s-MX" sz="4400" dirty="0">
                <a:solidFill>
                  <a:schemeClr val="tx2">
                    <a:lumMod val="75000"/>
                  </a:schemeClr>
                </a:solidFill>
              </a:rPr>
              <a:t>Hay que recordar que debe haber un vínculo estrecho entre los resultados y la hipótesis.</a:t>
            </a:r>
          </a:p>
        </p:txBody>
      </p:sp>
    </p:spTree>
    <p:extLst>
      <p:ext uri="{BB962C8B-B14F-4D97-AF65-F5344CB8AC3E}">
        <p14:creationId xmlns:p14="http://schemas.microsoft.com/office/powerpoint/2010/main" val="3515487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0FA1B697-0843-4EA7-B031-A4D76FDFF63D}"/>
              </a:ext>
            </a:extLst>
          </p:cNvPr>
          <p:cNvSpPr txBox="1">
            <a:spLocks/>
          </p:cNvSpPr>
          <p:nvPr/>
        </p:nvSpPr>
        <p:spPr>
          <a:xfrm>
            <a:off x="251520" y="215244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sz="4400" dirty="0">
                <a:solidFill>
                  <a:schemeClr val="tx2">
                    <a:lumMod val="75000"/>
                  </a:schemeClr>
                </a:solidFill>
              </a:rPr>
              <a:t>La</a:t>
            </a:r>
            <a:r>
              <a:rPr lang="es-MX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sz="4400" dirty="0">
                <a:solidFill>
                  <a:srgbClr val="FF0000"/>
                </a:solidFill>
              </a:rPr>
              <a:t>hipótesis</a:t>
            </a:r>
            <a:r>
              <a:rPr lang="es-MX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sz="4400" dirty="0">
                <a:solidFill>
                  <a:schemeClr val="tx2">
                    <a:lumMod val="75000"/>
                  </a:schemeClr>
                </a:solidFill>
              </a:rPr>
              <a:t>debe ser el hilo conductor de nuestra introducción:</a:t>
            </a:r>
          </a:p>
        </p:txBody>
      </p:sp>
      <p:pic>
        <p:nvPicPr>
          <p:cNvPr id="8" name="Picture 2" descr="Resultado de imagen de hilo enredado">
            <a:extLst>
              <a:ext uri="{FF2B5EF4-FFF2-40B4-BE49-F238E27FC236}">
                <a16:creationId xmlns:a16="http://schemas.microsoft.com/office/drawing/2014/main" xmlns="" id="{41E64F34-69DF-4FB4-943C-D70EFE33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7"/>
          <a:stretch/>
        </p:blipFill>
        <p:spPr bwMode="auto">
          <a:xfrm>
            <a:off x="1877550" y="3736054"/>
            <a:ext cx="4858997" cy="30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75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E0BE8BDC-5008-4179-9125-8C75AA741901}"/>
              </a:ext>
            </a:extLst>
          </p:cNvPr>
          <p:cNvSpPr txBox="1">
            <a:spLocks/>
          </p:cNvSpPr>
          <p:nvPr/>
        </p:nvSpPr>
        <p:spPr>
          <a:xfrm>
            <a:off x="-2116990" y="1972418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MX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sz="4400" dirty="0">
                <a:solidFill>
                  <a:srgbClr val="BB0F8E"/>
                </a:solidFill>
              </a:rPr>
              <a:t>1- Primera parte                                     </a:t>
            </a:r>
            <a:r>
              <a:rPr lang="es-MX" sz="4400" dirty="0">
                <a:solidFill>
                  <a:schemeClr val="tx2">
                    <a:lumMod val="75000"/>
                  </a:schemeClr>
                </a:solidFill>
              </a:rPr>
              <a:t>“El Contexto” </a:t>
            </a:r>
          </a:p>
        </p:txBody>
      </p:sp>
      <p:pic>
        <p:nvPicPr>
          <p:cNvPr id="8" name="Picture 2" descr="Resultado de imagen para contexto">
            <a:extLst>
              <a:ext uri="{FF2B5EF4-FFF2-40B4-BE49-F238E27FC236}">
                <a16:creationId xmlns:a16="http://schemas.microsoft.com/office/drawing/2014/main" xmlns="" id="{FDBD953C-17FC-437E-A586-C9A1FBBDE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" y="3388182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04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sultado de imagen para hueco">
            <a:extLst>
              <a:ext uri="{FF2B5EF4-FFF2-40B4-BE49-F238E27FC236}">
                <a16:creationId xmlns:a16="http://schemas.microsoft.com/office/drawing/2014/main" xmlns="" id="{8C42A87C-B706-4923-A0A5-7BDBC4D7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8" y="3561505"/>
            <a:ext cx="3918127" cy="29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76A86297-34F1-4FBB-8A3B-168B97DD4E3C}"/>
              </a:ext>
            </a:extLst>
          </p:cNvPr>
          <p:cNvSpPr txBox="1">
            <a:spLocks/>
          </p:cNvSpPr>
          <p:nvPr/>
        </p:nvSpPr>
        <p:spPr>
          <a:xfrm>
            <a:off x="251520" y="1905696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sz="4400" dirty="0">
                <a:solidFill>
                  <a:srgbClr val="BB0F8E"/>
                </a:solidFill>
              </a:rPr>
              <a:t>2- Segunda parte</a:t>
            </a:r>
          </a:p>
          <a:p>
            <a:pPr marL="0" lvl="0" indent="0">
              <a:buNone/>
            </a:pPr>
            <a:r>
              <a:rPr lang="es-MX" sz="4400" b="1" dirty="0">
                <a:solidFill>
                  <a:schemeClr val="tx2">
                    <a:lumMod val="75000"/>
                  </a:schemeClr>
                </a:solidFill>
              </a:rPr>
              <a:t>¿Qué NO se ha hecho?</a:t>
            </a:r>
          </a:p>
        </p:txBody>
      </p:sp>
    </p:spTree>
    <p:extLst>
      <p:ext uri="{BB962C8B-B14F-4D97-AF65-F5344CB8AC3E}">
        <p14:creationId xmlns:p14="http://schemas.microsoft.com/office/powerpoint/2010/main" val="3767943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52083" y="2077241"/>
            <a:ext cx="8471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Discusión: La explicación y el análisis de los resultados</a:t>
            </a:r>
          </a:p>
          <a:p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Resultado de imagen para discusión">
            <a:extLst>
              <a:ext uri="{FF2B5EF4-FFF2-40B4-BE49-F238E27FC236}">
                <a16:creationId xmlns:a16="http://schemas.microsoft.com/office/drawing/2014/main" xmlns="" id="{724B8BDB-4C4C-4997-BD62-7B542A50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429000"/>
            <a:ext cx="4857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12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F7AB8DC8-9FDA-46E2-A217-DA0BA77276D8}"/>
              </a:ext>
            </a:extLst>
          </p:cNvPr>
          <p:cNvSpPr txBox="1">
            <a:spLocks/>
          </p:cNvSpPr>
          <p:nvPr/>
        </p:nvSpPr>
        <p:spPr>
          <a:xfrm>
            <a:off x="323528" y="1340768"/>
            <a:ext cx="861812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s-MX" sz="54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es-MX" sz="5400" dirty="0" err="1">
                <a:solidFill>
                  <a:schemeClr val="tx2">
                    <a:lumMod val="75000"/>
                  </a:schemeClr>
                </a:solidFill>
              </a:rPr>
              <a:t>Discussion</a:t>
            </a:r>
            <a:r>
              <a:rPr lang="es-MX" sz="5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5400" i="1" dirty="0" err="1">
                <a:solidFill>
                  <a:srgbClr val="BB0F8E"/>
                </a:solidFill>
              </a:rPr>
              <a:t>means</a:t>
            </a:r>
            <a:r>
              <a:rPr lang="es-MX" sz="5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5400" i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MX" sz="5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5400" i="1" dirty="0" err="1">
                <a:solidFill>
                  <a:srgbClr val="BB0F8E"/>
                </a:solidFill>
              </a:rPr>
              <a:t>discussion</a:t>
            </a:r>
            <a:r>
              <a:rPr lang="es-MX" sz="5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5400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s-MX" sz="5400" dirty="0" err="1">
                <a:solidFill>
                  <a:schemeClr val="tx2">
                    <a:lumMod val="75000"/>
                  </a:schemeClr>
                </a:solidFill>
              </a:rPr>
              <a:t>your</a:t>
            </a:r>
            <a:r>
              <a:rPr lang="es-MX" sz="5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5400" i="1" dirty="0" err="1">
                <a:solidFill>
                  <a:srgbClr val="BB0F8E"/>
                </a:solidFill>
              </a:rPr>
              <a:t>results</a:t>
            </a:r>
            <a:r>
              <a:rPr lang="es-MX" sz="5400" i="1" dirty="0">
                <a:solidFill>
                  <a:srgbClr val="BB0F8E"/>
                </a:solidFill>
              </a:rPr>
              <a:t> and </a:t>
            </a:r>
            <a:r>
              <a:rPr lang="es-MX" sz="5400" i="1" dirty="0" err="1">
                <a:solidFill>
                  <a:srgbClr val="BB0F8E"/>
                </a:solidFill>
              </a:rPr>
              <a:t>not</a:t>
            </a:r>
            <a:r>
              <a:rPr lang="es-MX" sz="5400" i="1" dirty="0">
                <a:solidFill>
                  <a:srgbClr val="BB0F8E"/>
                </a:solidFill>
              </a:rPr>
              <a:t> </a:t>
            </a:r>
            <a:r>
              <a:rPr lang="es-MX" sz="5400" i="1" dirty="0" err="1">
                <a:solidFill>
                  <a:srgbClr val="BB0F8E"/>
                </a:solidFill>
              </a:rPr>
              <a:t>those</a:t>
            </a:r>
            <a:r>
              <a:rPr lang="es-MX" sz="5400" i="1" dirty="0">
                <a:solidFill>
                  <a:srgbClr val="BB0F8E"/>
                </a:solidFill>
              </a:rPr>
              <a:t> of </a:t>
            </a:r>
            <a:r>
              <a:rPr lang="es-MX" sz="5400" i="1" dirty="0" err="1">
                <a:solidFill>
                  <a:srgbClr val="BB0F8E"/>
                </a:solidFill>
              </a:rPr>
              <a:t>others</a:t>
            </a:r>
            <a:endParaRPr lang="es-MX" sz="5400" i="1" dirty="0">
              <a:solidFill>
                <a:srgbClr val="BB0F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84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6F132102-FD41-4126-B835-57C7D5C31E8C}"/>
              </a:ext>
            </a:extLst>
          </p:cNvPr>
          <p:cNvSpPr txBox="1">
            <a:spLocks/>
          </p:cNvSpPr>
          <p:nvPr/>
        </p:nvSpPr>
        <p:spPr>
          <a:xfrm>
            <a:off x="273789" y="2103104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¿Cuál va a ser la dirección que tomaremos para estructurar esta sección?</a:t>
            </a:r>
          </a:p>
        </p:txBody>
      </p:sp>
      <p:pic>
        <p:nvPicPr>
          <p:cNvPr id="8" name="Picture 2" descr="Resultado de imagen para dirección">
            <a:extLst>
              <a:ext uri="{FF2B5EF4-FFF2-40B4-BE49-F238E27FC236}">
                <a16:creationId xmlns:a16="http://schemas.microsoft.com/office/drawing/2014/main" xmlns="" id="{4681DE39-ADCB-426C-9B7C-3E737DBA4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0" b="4931"/>
          <a:stretch/>
        </p:blipFill>
        <p:spPr bwMode="auto">
          <a:xfrm>
            <a:off x="1886453" y="3532996"/>
            <a:ext cx="3320261" cy="29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71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A49FB112-C242-4209-B941-728A7ECB05FD}"/>
              </a:ext>
            </a:extLst>
          </p:cNvPr>
          <p:cNvSpPr txBox="1">
            <a:spLocks/>
          </p:cNvSpPr>
          <p:nvPr/>
        </p:nvSpPr>
        <p:spPr>
          <a:xfrm>
            <a:off x="251520" y="2294721"/>
            <a:ext cx="8618128" cy="5644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sz="3600" dirty="0">
                <a:solidFill>
                  <a:srgbClr val="BB0F8E"/>
                </a:solidFill>
              </a:rPr>
              <a:t>1- Toma distancia de tus resultados</a:t>
            </a: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Una vez que los puedas ver de manera objetiva, trata de dar una interpretación:</a:t>
            </a:r>
          </a:p>
        </p:txBody>
      </p:sp>
      <p:pic>
        <p:nvPicPr>
          <p:cNvPr id="8" name="Picture 2" descr="Resultado de imagen para distancia">
            <a:extLst>
              <a:ext uri="{FF2B5EF4-FFF2-40B4-BE49-F238E27FC236}">
                <a16:creationId xmlns:a16="http://schemas.microsoft.com/office/drawing/2014/main" xmlns="" id="{D5C8CC97-5806-49E4-9E61-386F49C9B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96" y="3275535"/>
            <a:ext cx="5210175" cy="19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70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3BE5B8F8-FEB1-4E98-893C-EAB7F12C9E46}"/>
              </a:ext>
            </a:extLst>
          </p:cNvPr>
          <p:cNvSpPr txBox="1">
            <a:spLocks/>
          </p:cNvSpPr>
          <p:nvPr/>
        </p:nvSpPr>
        <p:spPr>
          <a:xfrm>
            <a:off x="190366" y="1972418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dirty="0">
                <a:solidFill>
                  <a:srgbClr val="BB0F8E"/>
                </a:solidFill>
              </a:rPr>
              <a:t>2- Piensa en los argumentos e ideas que tienes para la discusión y escríbelas en un guión.</a:t>
            </a: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Creating Video Scripts">
            <a:extLst>
              <a:ext uri="{FF2B5EF4-FFF2-40B4-BE49-F238E27FC236}">
                <a16:creationId xmlns:a16="http://schemas.microsoft.com/office/drawing/2014/main" xmlns="" id="{7C0540E4-7E6E-4FAC-8F30-27622A4B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69" y="3047770"/>
            <a:ext cx="4650684" cy="332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3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>
            <a:extLst>
              <a:ext uri="{FF2B5EF4-FFF2-40B4-BE49-F238E27FC236}">
                <a16:creationId xmlns:a16="http://schemas.microsoft.com/office/drawing/2014/main" xmlns="" id="{A01CC548-5F69-4FF8-826E-ADB3154A21D3}"/>
              </a:ext>
            </a:extLst>
          </p:cNvPr>
          <p:cNvSpPr txBox="1"/>
          <p:nvPr/>
        </p:nvSpPr>
        <p:spPr>
          <a:xfrm>
            <a:off x="252411" y="676889"/>
            <a:ext cx="453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¿Por qué es un arte?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3021F9CE-3F9A-4174-A0AF-085652660B52}"/>
              </a:ext>
            </a:extLst>
          </p:cNvPr>
          <p:cNvCxnSpPr>
            <a:cxnSpLocks/>
          </p:cNvCxnSpPr>
          <p:nvPr/>
        </p:nvCxnSpPr>
        <p:spPr>
          <a:xfrm>
            <a:off x="346359" y="1305843"/>
            <a:ext cx="39643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3BC9A207-3F06-4563-A077-DB028A2AB66E}"/>
              </a:ext>
            </a:extLst>
          </p:cNvPr>
          <p:cNvSpPr txBox="1">
            <a:spLocks/>
          </p:cNvSpPr>
          <p:nvPr/>
        </p:nvSpPr>
        <p:spPr>
          <a:xfrm>
            <a:off x="346360" y="1574678"/>
            <a:ext cx="8618128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Disfrute/Gozo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“Este trabajo se ha enfocado en encontrar información que antes no existía. Lo escribo a ti que tienes formación en alguna área de la ciencia para que encuentres información y hagas algo con ella. Así que, aquí están los datos. Espero uses tu conocimiento y habilidades para interpretar”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12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3BE5B8F8-FEB1-4E98-893C-EAB7F12C9E46}"/>
              </a:ext>
            </a:extLst>
          </p:cNvPr>
          <p:cNvSpPr txBox="1">
            <a:spLocks/>
          </p:cNvSpPr>
          <p:nvPr/>
        </p:nvSpPr>
        <p:spPr>
          <a:xfrm>
            <a:off x="190366" y="1972418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xmlns="" id="{2E8E763C-3785-451F-993B-FB18ACA558C3}"/>
              </a:ext>
            </a:extLst>
          </p:cNvPr>
          <p:cNvSpPr txBox="1"/>
          <p:nvPr/>
        </p:nvSpPr>
        <p:spPr>
          <a:xfrm>
            <a:off x="190366" y="1970693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3200" dirty="0">
                <a:solidFill>
                  <a:srgbClr val="BB0F8E"/>
                </a:solidFill>
              </a:rPr>
              <a:t>3- Ordenar tus ideas y argumentos según su importancia y vínculo con la hipótesis.</a:t>
            </a:r>
          </a:p>
        </p:txBody>
      </p:sp>
      <p:pic>
        <p:nvPicPr>
          <p:cNvPr id="11" name="Picture 2" descr="Resultado de imagen para periÃ³dico">
            <a:extLst>
              <a:ext uri="{FF2B5EF4-FFF2-40B4-BE49-F238E27FC236}">
                <a16:creationId xmlns:a16="http://schemas.microsoft.com/office/drawing/2014/main" xmlns="" id="{82FD0FAE-AB70-420F-9768-297AD044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03" y="3047911"/>
            <a:ext cx="5422670" cy="367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929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3BE5B8F8-FEB1-4E98-893C-EAB7F12C9E46}"/>
              </a:ext>
            </a:extLst>
          </p:cNvPr>
          <p:cNvSpPr txBox="1">
            <a:spLocks/>
          </p:cNvSpPr>
          <p:nvPr/>
        </p:nvSpPr>
        <p:spPr>
          <a:xfrm>
            <a:off x="190366" y="1972418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xmlns="" id="{C64B4652-E8E9-40C2-9087-287A8E766BAE}"/>
              </a:ext>
            </a:extLst>
          </p:cNvPr>
          <p:cNvSpPr txBox="1"/>
          <p:nvPr/>
        </p:nvSpPr>
        <p:spPr>
          <a:xfrm>
            <a:off x="190366" y="2142159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3600" dirty="0">
                <a:solidFill>
                  <a:srgbClr val="BB0F8E"/>
                </a:solidFill>
              </a:rPr>
              <a:t>4- Lo más importante debe abarcar más espacio.</a:t>
            </a: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xmlns="" id="{351DD9F0-EF04-4925-B2F4-9740BA870C72}"/>
              </a:ext>
            </a:extLst>
          </p:cNvPr>
          <p:cNvSpPr txBox="1">
            <a:spLocks/>
          </p:cNvSpPr>
          <p:nvPr/>
        </p:nvSpPr>
        <p:spPr>
          <a:xfrm>
            <a:off x="251520" y="3538488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Se espera que lo más importante tome también más espacio en la hoja escrita, pero tampoco se trata de escribir por escribir.</a:t>
            </a: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6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3BE5B8F8-FEB1-4E98-893C-EAB7F12C9E46}"/>
              </a:ext>
            </a:extLst>
          </p:cNvPr>
          <p:cNvSpPr txBox="1">
            <a:spLocks/>
          </p:cNvSpPr>
          <p:nvPr/>
        </p:nvSpPr>
        <p:spPr>
          <a:xfrm>
            <a:off x="190366" y="1972418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xmlns="" id="{C64B4652-E8E9-40C2-9087-287A8E766BAE}"/>
              </a:ext>
            </a:extLst>
          </p:cNvPr>
          <p:cNvSpPr txBox="1"/>
          <p:nvPr/>
        </p:nvSpPr>
        <p:spPr>
          <a:xfrm>
            <a:off x="190366" y="1970693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BB0F8E"/>
                </a:solidFill>
              </a:rPr>
              <a:t>5- </a:t>
            </a:r>
            <a:r>
              <a:rPr lang="es-MX" sz="3600" dirty="0">
                <a:solidFill>
                  <a:schemeClr val="tx2">
                    <a:lumMod val="75000"/>
                  </a:schemeClr>
                </a:solidFill>
              </a:rPr>
              <a:t>Haz alcanzado la sección  en la que puedes </a:t>
            </a:r>
            <a:r>
              <a:rPr lang="es-MX" sz="3600" dirty="0">
                <a:solidFill>
                  <a:srgbClr val="BB0F8E"/>
                </a:solidFill>
              </a:rPr>
              <a:t>interpretar</a:t>
            </a:r>
            <a:r>
              <a:rPr lang="es-MX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3600" dirty="0">
                <a:solidFill>
                  <a:schemeClr val="tx2">
                    <a:lumMod val="75000"/>
                  </a:schemeClr>
                </a:solidFill>
              </a:rPr>
              <a:t>y hacer ver tus </a:t>
            </a:r>
            <a:r>
              <a:rPr lang="es-MX" sz="3600" dirty="0">
                <a:solidFill>
                  <a:srgbClr val="BB0F8E"/>
                </a:solidFill>
              </a:rPr>
              <a:t>cualidades como científico/a</a:t>
            </a:r>
            <a:r>
              <a:rPr lang="es-MX" sz="3600" dirty="0">
                <a:solidFill>
                  <a:schemeClr val="tx2">
                    <a:lumMod val="75000"/>
                  </a:schemeClr>
                </a:solidFill>
              </a:rPr>
              <a:t>, las otras secciones dan</a:t>
            </a:r>
            <a:r>
              <a:rPr lang="es-MX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3600" dirty="0">
                <a:solidFill>
                  <a:srgbClr val="BB0F8E"/>
                </a:solidFill>
              </a:rPr>
              <a:t>poca oportunidad de expresar ideas</a:t>
            </a:r>
            <a:r>
              <a:rPr lang="es-MX" sz="36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lvl="0"/>
            <a:endParaRPr lang="es-MX" sz="3600" dirty="0">
              <a:solidFill>
                <a:srgbClr val="BB0F8E"/>
              </a:solidFill>
            </a:endParaRPr>
          </a:p>
        </p:txBody>
      </p:sp>
      <p:pic>
        <p:nvPicPr>
          <p:cNvPr id="11" name="Picture 2" descr="Perú: Los corredores de los Andes - Proceso portal de noticias">
            <a:extLst>
              <a:ext uri="{FF2B5EF4-FFF2-40B4-BE49-F238E27FC236}">
                <a16:creationId xmlns:a16="http://schemas.microsoft.com/office/drawing/2014/main" xmlns="" id="{E4CCF5F1-A7BF-4904-8612-90953B8D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17" y="4341358"/>
            <a:ext cx="3043900" cy="22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63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15365" y="1937282"/>
            <a:ext cx="8471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xmlns="" id="{D58D535C-2577-4C06-B5EA-8028F4ABF10B}"/>
              </a:ext>
            </a:extLst>
          </p:cNvPr>
          <p:cNvSpPr txBox="1">
            <a:spLocks/>
          </p:cNvSpPr>
          <p:nvPr/>
        </p:nvSpPr>
        <p:spPr>
          <a:xfrm>
            <a:off x="0" y="246298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s-MX" sz="7200" dirty="0">
                <a:solidFill>
                  <a:schemeClr val="accent4">
                    <a:lumMod val="75000"/>
                  </a:schemeClr>
                </a:solidFill>
              </a:rPr>
              <a:t>TAKE HOME MESSAGE</a:t>
            </a:r>
          </a:p>
          <a:p>
            <a:pPr marL="0" lvl="0" indent="0">
              <a:buNone/>
            </a:pPr>
            <a:endParaRPr lang="es-MX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2" descr="Resultado de imagen para MENSAJE">
            <a:extLst>
              <a:ext uri="{FF2B5EF4-FFF2-40B4-BE49-F238E27FC236}">
                <a16:creationId xmlns:a16="http://schemas.microsoft.com/office/drawing/2014/main" xmlns="" id="{3A67F792-14D4-4542-9327-96E1C815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327076"/>
            <a:ext cx="7522573" cy="376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66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3BE5B8F8-FEB1-4E98-893C-EAB7F12C9E46}"/>
              </a:ext>
            </a:extLst>
          </p:cNvPr>
          <p:cNvSpPr txBox="1">
            <a:spLocks/>
          </p:cNvSpPr>
          <p:nvPr/>
        </p:nvSpPr>
        <p:spPr>
          <a:xfrm>
            <a:off x="190366" y="1972418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xmlns="" id="{C74ED472-3F30-441D-895B-6DF4DA1D78CE}"/>
              </a:ext>
            </a:extLst>
          </p:cNvPr>
          <p:cNvSpPr txBox="1">
            <a:spLocks/>
          </p:cNvSpPr>
          <p:nvPr/>
        </p:nvSpPr>
        <p:spPr>
          <a:xfrm>
            <a:off x="106943" y="1720514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Tx/>
              <a:buChar char="-"/>
            </a:pPr>
            <a:endParaRPr lang="es-MX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Deben impactar y ser breves.</a:t>
            </a:r>
          </a:p>
          <a:p>
            <a:pPr lvl="0"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Destacar lo más importante de tu discusión. </a:t>
            </a:r>
          </a:p>
          <a:p>
            <a:pPr lvl="0"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Puede ser una parte integrativa.</a:t>
            </a:r>
          </a:p>
          <a:p>
            <a:pPr lvl="0"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Son bienvenidas las generalizaciones (con cuidado) y las propuestas.</a:t>
            </a:r>
          </a:p>
          <a:p>
            <a:pPr lvl="0"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Llamar la atención sobre algunas limitaciones.</a:t>
            </a:r>
          </a:p>
          <a:p>
            <a:pPr lvl="0">
              <a:buFontTx/>
              <a:buChar char="-"/>
            </a:pPr>
            <a:endParaRPr lang="es-MX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156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7" t="16395" r="24254" b="3787"/>
          <a:stretch/>
        </p:blipFill>
        <p:spPr bwMode="auto">
          <a:xfrm>
            <a:off x="4499429" y="2248554"/>
            <a:ext cx="4269661" cy="399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E2AD007-B64F-4B8B-9DC9-2CA28B9BF8E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EA200559-BD7A-4D14-9CB2-2025D5A748C4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>
            <a:extLst>
              <a:ext uri="{FF2B5EF4-FFF2-40B4-BE49-F238E27FC236}">
                <a16:creationId xmlns:a16="http://schemas.microsoft.com/office/drawing/2014/main" xmlns="" id="{8FF55715-4630-4BEE-8EFB-B62FB119CE60}"/>
              </a:ext>
            </a:extLst>
          </p:cNvPr>
          <p:cNvSpPr txBox="1"/>
          <p:nvPr/>
        </p:nvSpPr>
        <p:spPr>
          <a:xfrm>
            <a:off x="2481943" y="1648390"/>
            <a:ext cx="5010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r>
              <a:rPr lang="es-MX" sz="3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36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es-MX" sz="3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xmlns="" id="{1AD08825-C244-4A41-9C2D-71F22697667E}"/>
              </a:ext>
            </a:extLst>
          </p:cNvPr>
          <p:cNvSpPr txBox="1">
            <a:spLocks/>
          </p:cNvSpPr>
          <p:nvPr/>
        </p:nvSpPr>
        <p:spPr>
          <a:xfrm>
            <a:off x="273789" y="1648390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t="18454" r="37474"/>
          <a:stretch/>
        </p:blipFill>
        <p:spPr bwMode="auto">
          <a:xfrm>
            <a:off x="273789" y="2248554"/>
            <a:ext cx="3934927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9282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xmlns="" id="{3240D973-E252-4E71-8DF3-13D882B4EC68}"/>
              </a:ext>
            </a:extLst>
          </p:cNvPr>
          <p:cNvSpPr txBox="1">
            <a:spLocks/>
          </p:cNvSpPr>
          <p:nvPr/>
        </p:nvSpPr>
        <p:spPr>
          <a:xfrm>
            <a:off x="251520" y="1793530"/>
            <a:ext cx="8618128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 (</a:t>
            </a:r>
            <a:r>
              <a:rPr lang="es-MX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-Debe tener todos los elementos de un artículo o “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 tiene citas.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-Muchas veces es lo único que se lee.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-Hay que vender, pero no sobrevender. Si no estás seguro de algo mejor no lo pongas.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Alrededor de 250 palabras, pero depende (“flexibilidad”).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xmlns="" id="{C1F7227E-F668-4D65-B8E6-930AF5F3B6A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¿Cuál es su estructura?</a:t>
            </a:r>
          </a:p>
        </p:txBody>
      </p:sp>
      <p:cxnSp>
        <p:nvCxnSpPr>
          <p:cNvPr id="7" name="6 Conector recto">
            <a:extLst>
              <a:ext uri="{FF2B5EF4-FFF2-40B4-BE49-F238E27FC236}">
                <a16:creationId xmlns:a16="http://schemas.microsoft.com/office/drawing/2014/main" xmlns="" id="{C516D19D-FD82-49B6-84A4-F097FB0EC04B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422564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15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>
            <a:extLst>
              <a:ext uri="{FF2B5EF4-FFF2-40B4-BE49-F238E27FC236}">
                <a16:creationId xmlns:a16="http://schemas.microsoft.com/office/drawing/2014/main" xmlns="" id="{C6AF5D40-9E76-4F02-9370-336BE95602B8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“</a:t>
            </a:r>
            <a:r>
              <a:rPr lang="es-MX" sz="3600" b="1" dirty="0" err="1"/>
              <a:t>Tips</a:t>
            </a:r>
            <a:r>
              <a:rPr lang="es-MX" sz="3600" b="1" dirty="0"/>
              <a:t>”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0190C2F9-7C86-4CD6-864B-5C79AB920282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10615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2BEFA516-77B5-42A5-BDE2-96553E144080}"/>
              </a:ext>
            </a:extLst>
          </p:cNvPr>
          <p:cNvSpPr txBox="1">
            <a:spLocks/>
          </p:cNvSpPr>
          <p:nvPr/>
        </p:nvSpPr>
        <p:spPr>
          <a:xfrm>
            <a:off x="190366" y="2147545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 utilizar siglas, pero definirlas en cada sección. Aunque las hayas definido en la introducción, recuérdaselas en otras secciones posteriormente.</a:t>
            </a:r>
          </a:p>
          <a:p>
            <a:pPr>
              <a:buFontTx/>
              <a:buChar char="-"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se usaba el “pasivo” ahora cada vez más se prefiere el “activo”.</a:t>
            </a:r>
          </a:p>
          <a:p>
            <a:pPr>
              <a:buFontTx/>
              <a:buChar char="-"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xmlns="" id="{633B6C24-2527-432D-8724-8A714AEEC2F6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926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30A64E77-BA15-471D-ACF3-DD6891C77431}"/>
              </a:ext>
            </a:extLst>
          </p:cNvPr>
          <p:cNvSpPr txBox="1">
            <a:spLocks/>
          </p:cNvSpPr>
          <p:nvPr/>
        </p:nvSpPr>
        <p:spPr>
          <a:xfrm>
            <a:off x="107504" y="2245079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Recuerda que utilizar palabras largas y difíciles o escribir de manera rebuscada no hace un mejor trabajo. Tampoco incrementa tus posibilidades de publicación.</a:t>
            </a:r>
          </a:p>
          <a:p>
            <a:pPr>
              <a:buFontTx/>
              <a:buChar char="-"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métodos muy comunes no necesitan detalle.</a:t>
            </a:r>
          </a:p>
        </p:txBody>
      </p:sp>
      <p:sp>
        <p:nvSpPr>
          <p:cNvPr id="5" name="5 CuadroTexto">
            <a:extLst>
              <a:ext uri="{FF2B5EF4-FFF2-40B4-BE49-F238E27FC236}">
                <a16:creationId xmlns:a16="http://schemas.microsoft.com/office/drawing/2014/main" xmlns="" id="{5584ACB4-93A1-4966-88E8-6B106CFB737A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“</a:t>
            </a:r>
            <a:r>
              <a:rPr lang="es-MX" sz="3600" b="1" dirty="0" err="1"/>
              <a:t>Tips</a:t>
            </a:r>
            <a:r>
              <a:rPr lang="es-MX" sz="3600" b="1" dirty="0"/>
              <a:t>”</a:t>
            </a:r>
          </a:p>
        </p:txBody>
      </p:sp>
      <p:cxnSp>
        <p:nvCxnSpPr>
          <p:cNvPr id="6" name="6 Conector recto">
            <a:extLst>
              <a:ext uri="{FF2B5EF4-FFF2-40B4-BE49-F238E27FC236}">
                <a16:creationId xmlns:a16="http://schemas.microsoft.com/office/drawing/2014/main" xmlns="" id="{795033ED-AA36-4CEB-B780-5491109BACD7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10615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 CuadroTexto">
            <a:extLst>
              <a:ext uri="{FF2B5EF4-FFF2-40B4-BE49-F238E27FC236}">
                <a16:creationId xmlns:a16="http://schemas.microsoft.com/office/drawing/2014/main" xmlns="" id="{1C8A7FA9-2323-4263-A9E1-9E5BFB222937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780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xmlns="" id="{3D473BFB-0258-4D8E-A483-22266656E2B8}"/>
              </a:ext>
            </a:extLst>
          </p:cNvPr>
          <p:cNvSpPr txBox="1">
            <a:spLocks/>
          </p:cNvSpPr>
          <p:nvPr/>
        </p:nvSpPr>
        <p:spPr>
          <a:xfrm>
            <a:off x="251520" y="1484784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que tengas terminada la sección de resultados podrás afinar detalles de tu sección de métodos.</a:t>
            </a:r>
          </a:p>
          <a:p>
            <a:pPr>
              <a:buFontTx/>
              <a:buChar char="-"/>
            </a:pPr>
            <a:endParaRPr lang="es-E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ablas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figuras normalmente van después del texto y el escrito está en una columna. </a:t>
            </a:r>
          </a:p>
          <a:p>
            <a:pPr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xmlns="" id="{AF76169F-82A5-4385-A9BB-0D8F2423F977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“</a:t>
            </a:r>
            <a:r>
              <a:rPr lang="es-MX" sz="3600" b="1" dirty="0" err="1"/>
              <a:t>Tips</a:t>
            </a:r>
            <a:r>
              <a:rPr lang="es-MX" sz="3600" b="1" dirty="0"/>
              <a:t>”</a:t>
            </a:r>
          </a:p>
        </p:txBody>
      </p:sp>
      <p:cxnSp>
        <p:nvCxnSpPr>
          <p:cNvPr id="4" name="6 Conector recto">
            <a:extLst>
              <a:ext uri="{FF2B5EF4-FFF2-40B4-BE49-F238E27FC236}">
                <a16:creationId xmlns:a16="http://schemas.microsoft.com/office/drawing/2014/main" xmlns="" id="{315F4CC5-5951-483E-B3E2-3D6DF55055C2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10615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 CuadroTexto">
            <a:extLst>
              <a:ext uri="{FF2B5EF4-FFF2-40B4-BE49-F238E27FC236}">
                <a16:creationId xmlns:a16="http://schemas.microsoft.com/office/drawing/2014/main" xmlns="" id="{ED1505EF-35D1-40F2-92B3-0F8BEADCE70F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y resultados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3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>
            <a:extLst>
              <a:ext uri="{FF2B5EF4-FFF2-40B4-BE49-F238E27FC236}">
                <a16:creationId xmlns:a16="http://schemas.microsoft.com/office/drawing/2014/main" xmlns="" id="{9F246BDB-95FD-471B-85C8-84D7541D5CAF}"/>
              </a:ext>
            </a:extLst>
          </p:cNvPr>
          <p:cNvSpPr txBox="1"/>
          <p:nvPr/>
        </p:nvSpPr>
        <p:spPr>
          <a:xfrm>
            <a:off x="252411" y="676889"/>
            <a:ext cx="453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¿Por qué es un arte?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47930518-C9B8-4232-9E1D-5482AD116B64}"/>
              </a:ext>
            </a:extLst>
          </p:cNvPr>
          <p:cNvCxnSpPr>
            <a:cxnSpLocks/>
          </p:cNvCxnSpPr>
          <p:nvPr/>
        </p:nvCxnSpPr>
        <p:spPr>
          <a:xfrm>
            <a:off x="346359" y="1305843"/>
            <a:ext cx="39643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42C8D96-1F1C-4F1D-AA66-F89F4414A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r="7087" b="30986"/>
          <a:stretch/>
        </p:blipFill>
        <p:spPr>
          <a:xfrm>
            <a:off x="0" y="1773939"/>
            <a:ext cx="6157731" cy="4612347"/>
          </a:xfrm>
          <a:prstGeom prst="rect">
            <a:avLst/>
          </a:prstGeom>
        </p:spPr>
      </p:pic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D4173F07-CF38-4E0A-A7A5-5BAE1C4888C8}"/>
              </a:ext>
            </a:extLst>
          </p:cNvPr>
          <p:cNvSpPr txBox="1">
            <a:spLocks/>
          </p:cNvSpPr>
          <p:nvPr/>
        </p:nvSpPr>
        <p:spPr>
          <a:xfrm>
            <a:off x="346360" y="1327940"/>
            <a:ext cx="8618128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MX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Disfrute/Gozo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52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CuadroTexto">
            <a:extLst>
              <a:ext uri="{FF2B5EF4-FFF2-40B4-BE49-F238E27FC236}">
                <a16:creationId xmlns:a16="http://schemas.microsoft.com/office/drawing/2014/main" xmlns="" id="{AF76169F-82A5-4385-A9BB-0D8F2423F977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“</a:t>
            </a:r>
            <a:r>
              <a:rPr lang="es-MX" sz="3600" b="1" dirty="0" err="1"/>
              <a:t>Tips</a:t>
            </a:r>
            <a:r>
              <a:rPr lang="es-MX" sz="3600" b="1" dirty="0"/>
              <a:t>”</a:t>
            </a:r>
          </a:p>
        </p:txBody>
      </p:sp>
      <p:cxnSp>
        <p:nvCxnSpPr>
          <p:cNvPr id="4" name="6 Conector recto">
            <a:extLst>
              <a:ext uri="{FF2B5EF4-FFF2-40B4-BE49-F238E27FC236}">
                <a16:creationId xmlns:a16="http://schemas.microsoft.com/office/drawing/2014/main" xmlns="" id="{315F4CC5-5951-483E-B3E2-3D6DF55055C2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10615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D1D7FD9B-0928-40F9-8454-0BD43F30182A}"/>
              </a:ext>
            </a:extLst>
          </p:cNvPr>
          <p:cNvSpPr txBox="1">
            <a:spLocks/>
          </p:cNvSpPr>
          <p:nvPr/>
        </p:nvSpPr>
        <p:spPr>
          <a:xfrm>
            <a:off x="179512" y="2612389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-Puedes usar </a:t>
            </a:r>
            <a:r>
              <a:rPr lang="es-MX" b="1" dirty="0">
                <a:solidFill>
                  <a:srgbClr val="BB0F8E"/>
                </a:solidFill>
              </a:rPr>
              <a:t>generalizaciones en la discusión</a:t>
            </a:r>
            <a:r>
              <a:rPr lang="es-MX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pero recuerda que la estadística ayuda a no hacerlo cuando no es posible.</a:t>
            </a: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-Puedes hacer referencia a alguna </a:t>
            </a:r>
            <a:r>
              <a:rPr lang="es-MX" b="1" dirty="0">
                <a:solidFill>
                  <a:srgbClr val="BB0F8E"/>
                </a:solidFill>
              </a:rPr>
              <a:t>autoridad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del tema. Recuerda ir a la fuente original.</a:t>
            </a: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xmlns="" id="{41885C48-37BC-4EA5-B05E-039BE95E9CBD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5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CuadroTexto">
            <a:extLst>
              <a:ext uri="{FF2B5EF4-FFF2-40B4-BE49-F238E27FC236}">
                <a16:creationId xmlns:a16="http://schemas.microsoft.com/office/drawing/2014/main" xmlns="" id="{AF76169F-82A5-4385-A9BB-0D8F2423F977}"/>
              </a:ext>
            </a:extLst>
          </p:cNvPr>
          <p:cNvSpPr txBox="1"/>
          <p:nvPr/>
        </p:nvSpPr>
        <p:spPr>
          <a:xfrm>
            <a:off x="107504" y="10020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“</a:t>
            </a:r>
            <a:r>
              <a:rPr lang="es-MX" sz="3600" b="1" dirty="0" err="1"/>
              <a:t>Tips</a:t>
            </a:r>
            <a:r>
              <a:rPr lang="es-MX" sz="3600" b="1" dirty="0"/>
              <a:t>”</a:t>
            </a:r>
          </a:p>
        </p:txBody>
      </p:sp>
      <p:cxnSp>
        <p:nvCxnSpPr>
          <p:cNvPr id="4" name="6 Conector recto">
            <a:extLst>
              <a:ext uri="{FF2B5EF4-FFF2-40B4-BE49-F238E27FC236}">
                <a16:creationId xmlns:a16="http://schemas.microsoft.com/office/drawing/2014/main" xmlns="" id="{315F4CC5-5951-483E-B3E2-3D6DF55055C2}"/>
              </a:ext>
            </a:extLst>
          </p:cNvPr>
          <p:cNvCxnSpPr>
            <a:cxnSpLocks/>
          </p:cNvCxnSpPr>
          <p:nvPr/>
        </p:nvCxnSpPr>
        <p:spPr>
          <a:xfrm>
            <a:off x="273789" y="1552581"/>
            <a:ext cx="10615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D1D7FD9B-0928-40F9-8454-0BD43F30182A}"/>
              </a:ext>
            </a:extLst>
          </p:cNvPr>
          <p:cNvSpPr txBox="1">
            <a:spLocks/>
          </p:cNvSpPr>
          <p:nvPr/>
        </p:nvSpPr>
        <p:spPr>
          <a:xfrm>
            <a:off x="179512" y="2612389"/>
            <a:ext cx="86181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-Puedes especular pero es importante hacerlo con cuidado y sin exagerar. </a:t>
            </a:r>
          </a:p>
          <a:p>
            <a:pPr marL="0" lvl="0" indent="0"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-No debes repetir los resultados. </a:t>
            </a:r>
          </a:p>
          <a:p>
            <a:pPr marL="0" lvl="0" indent="0">
              <a:buNone/>
            </a:pP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xmlns="" id="{41885C48-37BC-4EA5-B05E-039BE95E9CBD}"/>
              </a:ext>
            </a:extLst>
          </p:cNvPr>
          <p:cNvSpPr txBox="1"/>
          <p:nvPr/>
        </p:nvSpPr>
        <p:spPr>
          <a:xfrm>
            <a:off x="273789" y="1650115"/>
            <a:ext cx="32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  <a:p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4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escribiendo en computadora">
            <a:extLst>
              <a:ext uri="{FF2B5EF4-FFF2-40B4-BE49-F238E27FC236}">
                <a16:creationId xmlns:a16="http://schemas.microsoft.com/office/drawing/2014/main" xmlns="" id="{2652ED6E-6348-4A7E-83A3-435E5C7C4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2"/>
          <a:stretch/>
        </p:blipFill>
        <p:spPr bwMode="auto">
          <a:xfrm>
            <a:off x="4441826" y="3740728"/>
            <a:ext cx="4702174" cy="215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clases de ballet kirov">
            <a:extLst>
              <a:ext uri="{FF2B5EF4-FFF2-40B4-BE49-F238E27FC236}">
                <a16:creationId xmlns:a16="http://schemas.microsoft.com/office/drawing/2014/main" xmlns="" id="{5B165DA7-EDE0-4A4C-84C2-B5BF2E434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" r="17174" b="30505"/>
          <a:stretch/>
        </p:blipFill>
        <p:spPr bwMode="auto">
          <a:xfrm>
            <a:off x="-6068" y="3740727"/>
            <a:ext cx="4447894" cy="212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4 CuadroTexto">
            <a:extLst>
              <a:ext uri="{FF2B5EF4-FFF2-40B4-BE49-F238E27FC236}">
                <a16:creationId xmlns:a16="http://schemas.microsoft.com/office/drawing/2014/main" xmlns="" id="{55CAF2B6-1F6A-4658-A979-1B55BEE51F68}"/>
              </a:ext>
            </a:extLst>
          </p:cNvPr>
          <p:cNvSpPr txBox="1"/>
          <p:nvPr/>
        </p:nvSpPr>
        <p:spPr>
          <a:xfrm>
            <a:off x="252411" y="676889"/>
            <a:ext cx="453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¿Por qué es un arte?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25709A82-78B1-4674-B7DC-D7AF58871D4F}"/>
              </a:ext>
            </a:extLst>
          </p:cNvPr>
          <p:cNvCxnSpPr>
            <a:cxnSpLocks/>
          </p:cNvCxnSpPr>
          <p:nvPr/>
        </p:nvCxnSpPr>
        <p:spPr>
          <a:xfrm>
            <a:off x="346359" y="1305843"/>
            <a:ext cx="39643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40CC00EE-CEA8-4B88-8C0C-9FEFEC3D7A7A}"/>
              </a:ext>
            </a:extLst>
          </p:cNvPr>
          <p:cNvSpPr txBox="1">
            <a:spLocks/>
          </p:cNvSpPr>
          <p:nvPr/>
        </p:nvSpPr>
        <p:spPr>
          <a:xfrm>
            <a:off x="346360" y="1676285"/>
            <a:ext cx="8618128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Disciplina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Plantearnos una fecha y tratar de escribir y avanzar regularmente. Avanza hasta terminar. Es importante no olvidarnos de nuestro cronograma.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2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xmlns="" id="{70A3D5F2-27FF-4020-83A7-D05136DD3614}"/>
              </a:ext>
            </a:extLst>
          </p:cNvPr>
          <p:cNvSpPr txBox="1"/>
          <p:nvPr/>
        </p:nvSpPr>
        <p:spPr>
          <a:xfrm>
            <a:off x="252411" y="676889"/>
            <a:ext cx="453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¿Por qué es un arte?</a:t>
            </a:r>
          </a:p>
        </p:txBody>
      </p:sp>
      <p:cxnSp>
        <p:nvCxnSpPr>
          <p:cNvPr id="4" name="6 Conector recto">
            <a:extLst>
              <a:ext uri="{FF2B5EF4-FFF2-40B4-BE49-F238E27FC236}">
                <a16:creationId xmlns:a16="http://schemas.microsoft.com/office/drawing/2014/main" xmlns="" id="{C529D4D0-9FC9-4653-9DBA-9071412EA5EF}"/>
              </a:ext>
            </a:extLst>
          </p:cNvPr>
          <p:cNvCxnSpPr>
            <a:cxnSpLocks/>
          </p:cNvCxnSpPr>
          <p:nvPr/>
        </p:nvCxnSpPr>
        <p:spPr>
          <a:xfrm>
            <a:off x="346359" y="1305843"/>
            <a:ext cx="39643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xmlns="" id="{FC6AECD6-D440-4BA3-8143-BB94C54EFC12}"/>
              </a:ext>
            </a:extLst>
          </p:cNvPr>
          <p:cNvSpPr txBox="1">
            <a:spLocks/>
          </p:cNvSpPr>
          <p:nvPr/>
        </p:nvSpPr>
        <p:spPr>
          <a:xfrm>
            <a:off x="346359" y="1547796"/>
            <a:ext cx="8618128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Concentración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Escribir recordando siempre nuestra hipótesis, el objetivo o la pregunta a contestar. No divagar en el escrito. La escritura científica debe ser: precisa, clara y breve.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Resultado de imagen para concentration backstage ballet">
            <a:extLst>
              <a:ext uri="{FF2B5EF4-FFF2-40B4-BE49-F238E27FC236}">
                <a16:creationId xmlns:a16="http://schemas.microsoft.com/office/drawing/2014/main" xmlns="" id="{587FF78F-91E3-4FFE-85A6-BE9ACF9E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18" y="3673660"/>
            <a:ext cx="4441839" cy="324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mujer pensando">
            <a:extLst>
              <a:ext uri="{FF2B5EF4-FFF2-40B4-BE49-F238E27FC236}">
                <a16:creationId xmlns:a16="http://schemas.microsoft.com/office/drawing/2014/main" xmlns="" id="{69517678-8487-4C7E-9EA0-DC942199F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476" r="23352" b="-2621"/>
          <a:stretch/>
        </p:blipFill>
        <p:spPr bwMode="auto">
          <a:xfrm>
            <a:off x="3004456" y="3673657"/>
            <a:ext cx="3976915" cy="33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1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>
            <a:extLst>
              <a:ext uri="{FF2B5EF4-FFF2-40B4-BE49-F238E27FC236}">
                <a16:creationId xmlns:a16="http://schemas.microsoft.com/office/drawing/2014/main" xmlns="" id="{832B3492-22C6-4A69-A990-C65BE5733D2D}"/>
              </a:ext>
            </a:extLst>
          </p:cNvPr>
          <p:cNvSpPr txBox="1"/>
          <p:nvPr/>
        </p:nvSpPr>
        <p:spPr>
          <a:xfrm>
            <a:off x="252411" y="676889"/>
            <a:ext cx="453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¿Por qué es un arte?</a:t>
            </a:r>
          </a:p>
        </p:txBody>
      </p:sp>
      <p:cxnSp>
        <p:nvCxnSpPr>
          <p:cNvPr id="3" name="6 Conector recto">
            <a:extLst>
              <a:ext uri="{FF2B5EF4-FFF2-40B4-BE49-F238E27FC236}">
                <a16:creationId xmlns:a16="http://schemas.microsoft.com/office/drawing/2014/main" xmlns="" id="{471792D8-4E11-4B1B-82BF-8D8501797648}"/>
              </a:ext>
            </a:extLst>
          </p:cNvPr>
          <p:cNvCxnSpPr>
            <a:cxnSpLocks/>
          </p:cNvCxnSpPr>
          <p:nvPr/>
        </p:nvCxnSpPr>
        <p:spPr>
          <a:xfrm>
            <a:off x="346359" y="1305843"/>
            <a:ext cx="39643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37DF70AB-640E-4753-ADFB-A5A9F971502A}"/>
              </a:ext>
            </a:extLst>
          </p:cNvPr>
          <p:cNvSpPr txBox="1">
            <a:spLocks/>
          </p:cNvSpPr>
          <p:nvPr/>
        </p:nvSpPr>
        <p:spPr>
          <a:xfrm>
            <a:off x="346359" y="1473087"/>
            <a:ext cx="8618128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Inspiración/Creatividad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Escribir nuestro texto de una manera atractiva. Tratar de ligar nuestras ideas con sutileza a través de las reglas de redacción.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Resultado de imagen para danza creatividad">
            <a:extLst>
              <a:ext uri="{FF2B5EF4-FFF2-40B4-BE49-F238E27FC236}">
                <a16:creationId xmlns:a16="http://schemas.microsoft.com/office/drawing/2014/main" xmlns="" id="{CCE82623-1FAE-4FF5-8894-F4D208BE5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7" y="3784410"/>
            <a:ext cx="4645024" cy="30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4819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" id="{7CA4A5C6-9DF3-4A40-85FC-6F4AE399C2D1}" vid="{5F746F94-72F7-C848-B2F6-643FE47F27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personalizado</Template>
  <TotalTime>229</TotalTime>
  <Words>2039</Words>
  <Application>Microsoft Office PowerPoint</Application>
  <PresentationFormat>Carta (216 x 279 mm)</PresentationFormat>
  <Paragraphs>346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2" baseType="lpstr"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Pietro Villalobos</dc:creator>
  <cp:lastModifiedBy>CAROLINA URETA</cp:lastModifiedBy>
  <cp:revision>18</cp:revision>
  <dcterms:created xsi:type="dcterms:W3CDTF">2023-08-11T13:48:57Z</dcterms:created>
  <dcterms:modified xsi:type="dcterms:W3CDTF">2023-10-10T20:15:43Z</dcterms:modified>
</cp:coreProperties>
</file>